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63" r:id="rId2"/>
    <p:sldId id="289" r:id="rId3"/>
    <p:sldId id="257" r:id="rId4"/>
    <p:sldId id="291" r:id="rId5"/>
    <p:sldId id="265" r:id="rId6"/>
    <p:sldId id="299" r:id="rId7"/>
    <p:sldId id="266" r:id="rId8"/>
    <p:sldId id="268" r:id="rId9"/>
    <p:sldId id="269" r:id="rId10"/>
    <p:sldId id="278" r:id="rId11"/>
    <p:sldId id="294" r:id="rId12"/>
    <p:sldId id="272" r:id="rId13"/>
    <p:sldId id="264" r:id="rId14"/>
    <p:sldId id="273" r:id="rId15"/>
    <p:sldId id="274" r:id="rId16"/>
    <p:sldId id="297" r:id="rId17"/>
    <p:sldId id="296" r:id="rId18"/>
    <p:sldId id="300" r:id="rId19"/>
    <p:sldId id="301" r:id="rId20"/>
    <p:sldId id="302" r:id="rId21"/>
    <p:sldId id="306" r:id="rId22"/>
    <p:sldId id="305" r:id="rId23"/>
    <p:sldId id="307" r:id="rId24"/>
    <p:sldId id="310" r:id="rId25"/>
    <p:sldId id="308" r:id="rId26"/>
    <p:sldId id="276" r:id="rId27"/>
    <p:sldId id="281" r:id="rId28"/>
    <p:sldId id="279" r:id="rId29"/>
    <p:sldId id="258" r:id="rId30"/>
    <p:sldId id="259" r:id="rId31"/>
    <p:sldId id="293" r:id="rId32"/>
    <p:sldId id="262" r:id="rId33"/>
    <p:sldId id="30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Fjalla One" panose="02000506040000020004" pitchFamily="2" charset="0"/>
      <p:regular r:id="rId40"/>
    </p:embeddedFont>
    <p:embeddedFont>
      <p:font typeface="Font Awesome 5 Brands" panose="02000503000000000000" pitchFamily="2" charset="0"/>
      <p:regular r:id="rId41"/>
    </p:embeddedFont>
    <p:embeddedFont>
      <p:font typeface="Noto Sans" panose="020B0502040504020204" pitchFamily="34" charset="0"/>
      <p:regular r:id="rId42"/>
      <p:bold r:id="rId43"/>
      <p:italic r:id="rId44"/>
      <p:boldItalic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99"/>
            <p14:sldId id="266"/>
            <p14:sldId id="268"/>
            <p14:sldId id="269"/>
            <p14:sldId id="278"/>
            <p14:sldId id="294"/>
            <p14:sldId id="272"/>
            <p14:sldId id="264"/>
            <p14:sldId id="273"/>
            <p14:sldId id="274"/>
            <p14:sldId id="297"/>
            <p14:sldId id="296"/>
            <p14:sldId id="300"/>
            <p14:sldId id="301"/>
            <p14:sldId id="302"/>
            <p14:sldId id="306"/>
            <p14:sldId id="305"/>
            <p14:sldId id="307"/>
            <p14:sldId id="310"/>
            <p14:sldId id="308"/>
            <p14:sldId id="276"/>
            <p14:sldId id="281"/>
            <p14:sldId id="279"/>
            <p14:sldId id="258"/>
            <p14:sldId id="259"/>
            <p14:sldId id="293"/>
            <p14:sldId id="26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092" autoAdjust="0"/>
  </p:normalViewPr>
  <p:slideViewPr>
    <p:cSldViewPr snapToGrid="0">
      <p:cViewPr>
        <p:scale>
          <a:sx n="125" d="100"/>
          <a:sy n="125" d="100"/>
        </p:scale>
        <p:origin x="46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hyperlink" Target="https://blogs.msdn.microsoft.com/dotnet/2018/05/07/net-core-3-and-support-for-windows-desktop-applications/" TargetMode="External"/><Relationship Id="rId7" Type="http://schemas.openxmlformats.org/officeDocument/2006/relationships/image" Target="../media/image38.svg"/><Relationship Id="rId2" Type="http://schemas.openxmlformats.org/officeDocument/2006/relationships/hyperlink" Target="https://github.com/dotnet/core/blob/master/roadmap.md" TargetMode="External"/><Relationship Id="rId1" Type="http://schemas.openxmlformats.org/officeDocument/2006/relationships/hyperlink" Target="https://github.com/aspnet/Announcements/issues/308"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aspnet/Announcements/issues/308" TargetMode="External"/><Relationship Id="rId7" Type="http://schemas.openxmlformats.org/officeDocument/2006/relationships/hyperlink" Target="https://blogs.msdn.microsoft.com/dotnet/2018/05/07/net-core-3-and-support-for-windows-desktop-application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github.com/dotnet/core/blob/master/roadmap.md" TargetMode="External"/><Relationship Id="rId5" Type="http://schemas.openxmlformats.org/officeDocument/2006/relationships/image" Target="../media/image38.svg"/><Relationship Id="rId4" Type="http://schemas.openxmlformats.org/officeDocument/2006/relationships/image" Target="../media/image37.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I don’t claim to be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dirty="0"/>
            <a:t>Who’s using EF6/Core, and what types of applications (Web, Windows, </a:t>
          </a:r>
          <a:r>
            <a:rPr lang="en-US" dirty="0" err="1"/>
            <a:t>etc</a:t>
          </a:r>
          <a:r>
            <a:rPr lang="en-US" dirty="0"/>
            <a:t>)?</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137BB-6EC3-4897-A70F-3239B8CFC3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94F4C-4D78-4D37-8592-837A03A2796E}">
      <dgm:prSet/>
      <dgm:spPr/>
      <dgm:t>
        <a:bodyPr/>
        <a:lstStyle/>
        <a:p>
          <a:pPr>
            <a:lnSpc>
              <a:spcPct val="100000"/>
            </a:lnSpc>
          </a:pPr>
          <a:r>
            <a:rPr lang="en-US"/>
            <a:t>EF Core v2.2 will be next minor version</a:t>
          </a:r>
        </a:p>
      </dgm:t>
    </dgm:pt>
    <dgm:pt modelId="{1BDE689E-BAE2-4535-95F9-7001D63B79DA}" type="parTrans" cxnId="{2BABD107-E004-4C4D-9110-F65F52F958E7}">
      <dgm:prSet/>
      <dgm:spPr/>
      <dgm:t>
        <a:bodyPr/>
        <a:lstStyle/>
        <a:p>
          <a:endParaRPr lang="en-US"/>
        </a:p>
      </dgm:t>
    </dgm:pt>
    <dgm:pt modelId="{1782478F-4302-47FF-911D-D2C57F113258}" type="sibTrans" cxnId="{2BABD107-E004-4C4D-9110-F65F52F958E7}">
      <dgm:prSet/>
      <dgm:spPr/>
      <dgm:t>
        <a:bodyPr/>
        <a:lstStyle/>
        <a:p>
          <a:endParaRPr lang="en-US"/>
        </a:p>
      </dgm:t>
    </dgm:pt>
    <dgm:pt modelId="{FF123DEF-6E94-4609-AED3-6F3C24A04856}">
      <dgm:prSet/>
      <dgm:spPr/>
      <dgm:t>
        <a:bodyPr/>
        <a:lstStyle/>
        <a:p>
          <a:pPr>
            <a:lnSpc>
              <a:spcPct val="100000"/>
            </a:lnSpc>
          </a:pPr>
          <a:r>
            <a:rPr lang="en-US">
              <a:hlinkClick xmlns:r="http://schemas.openxmlformats.org/officeDocument/2006/relationships" r:id="rId1"/>
            </a:rPr>
            <a:t>small release</a:t>
          </a:r>
          <a:endParaRPr lang="en-US"/>
        </a:p>
      </dgm:t>
    </dgm:pt>
    <dgm:pt modelId="{C28CF53A-AAE5-42FC-B541-1F27FEDC3F4E}" type="parTrans" cxnId="{A9C87E45-63AD-4D91-A9AF-F0AE2E3A3838}">
      <dgm:prSet/>
      <dgm:spPr/>
      <dgm:t>
        <a:bodyPr/>
        <a:lstStyle/>
        <a:p>
          <a:endParaRPr lang="en-US"/>
        </a:p>
      </dgm:t>
    </dgm:pt>
    <dgm:pt modelId="{946D72AB-148B-458A-ADCB-8DB56D90C3A6}" type="sibTrans" cxnId="{A9C87E45-63AD-4D91-A9AF-F0AE2E3A3838}">
      <dgm:prSet/>
      <dgm:spPr/>
      <dgm:t>
        <a:bodyPr/>
        <a:lstStyle/>
        <a:p>
          <a:endParaRPr lang="en-US"/>
        </a:p>
      </dgm:t>
    </dgm:pt>
    <dgm:pt modelId="{F3E76B1A-32AA-4561-B299-CA4B921F61A2}">
      <dgm:prSet/>
      <dgm:spPr/>
      <dgm:t>
        <a:bodyPr/>
        <a:lstStyle/>
        <a:p>
          <a:pPr>
            <a:lnSpc>
              <a:spcPct val="100000"/>
            </a:lnSpc>
          </a:pPr>
          <a:r>
            <a:rPr lang="en-US"/>
            <a:t>before end of year 2018 (currently preview)</a:t>
          </a:r>
        </a:p>
      </dgm:t>
    </dgm:pt>
    <dgm:pt modelId="{A05B199F-9FCB-421E-8AF7-4916A41481A3}" type="parTrans" cxnId="{560CA929-ACE1-423D-A07B-970C546BC95C}">
      <dgm:prSet/>
      <dgm:spPr/>
      <dgm:t>
        <a:bodyPr/>
        <a:lstStyle/>
        <a:p>
          <a:endParaRPr lang="en-US"/>
        </a:p>
      </dgm:t>
    </dgm:pt>
    <dgm:pt modelId="{9EE23BDD-737B-4F6F-85BA-2FEFBD0F1AD1}" type="sibTrans" cxnId="{560CA929-ACE1-423D-A07B-970C546BC95C}">
      <dgm:prSet/>
      <dgm:spPr/>
      <dgm:t>
        <a:bodyPr/>
        <a:lstStyle/>
        <a:p>
          <a:endParaRPr lang="en-US"/>
        </a:p>
      </dgm:t>
    </dgm:pt>
    <dgm:pt modelId="{6BC48AD0-D6F1-4D9D-BA44-D16FE1E51414}">
      <dgm:prSet/>
      <dgm:spPr/>
      <dgm:t>
        <a:bodyPr/>
        <a:lstStyle/>
        <a:p>
          <a:pPr>
            <a:lnSpc>
              <a:spcPct val="100000"/>
            </a:lnSpc>
          </a:pPr>
          <a:r>
            <a:rPr lang="en-US" dirty="0"/>
            <a:t>EF Core v3 will be the next major version </a:t>
          </a:r>
        </a:p>
      </dgm:t>
    </dgm:pt>
    <dgm:pt modelId="{BE392063-71CB-4E57-9160-D4CAB8A9E6EE}" type="parTrans" cxnId="{C22CB30A-6092-416A-87F2-C799D5C331DB}">
      <dgm:prSet/>
      <dgm:spPr/>
      <dgm:t>
        <a:bodyPr/>
        <a:lstStyle/>
        <a:p>
          <a:endParaRPr lang="en-US"/>
        </a:p>
      </dgm:t>
    </dgm:pt>
    <dgm:pt modelId="{2E524002-2575-4682-994C-D64EE2E6B489}" type="sibTrans" cxnId="{C22CB30A-6092-416A-87F2-C799D5C331DB}">
      <dgm:prSet/>
      <dgm:spPr/>
      <dgm:t>
        <a:bodyPr/>
        <a:lstStyle/>
        <a:p>
          <a:endParaRPr lang="en-US"/>
        </a:p>
      </dgm:t>
    </dgm:pt>
    <dgm:pt modelId="{14E9B504-4969-4E53-975D-9873EBAF9BA2}">
      <dgm:prSet/>
      <dgm:spPr/>
      <dgm:t>
        <a:bodyPr/>
        <a:lstStyle/>
        <a:p>
          <a:pPr>
            <a:lnSpc>
              <a:spcPct val="100000"/>
            </a:lnSpc>
          </a:pPr>
          <a:r>
            <a:rPr lang="en-US"/>
            <a:t>Synchronized with </a:t>
          </a:r>
          <a:r>
            <a:rPr lang="en-US">
              <a:hlinkClick xmlns:r="http://schemas.openxmlformats.org/officeDocument/2006/relationships" r:id="rId2"/>
            </a:rPr>
            <a:t>.Net Core </a:t>
          </a:r>
          <a:r>
            <a:rPr lang="en-US"/>
            <a:t>and ASP.Net Core </a:t>
          </a:r>
          <a:r>
            <a:rPr lang="en-US">
              <a:hlinkClick xmlns:r="http://schemas.openxmlformats.org/officeDocument/2006/relationships" r:id="rId3"/>
            </a:rPr>
            <a:t>schedule</a:t>
          </a:r>
          <a:endParaRPr lang="en-US"/>
        </a:p>
      </dgm:t>
    </dgm:pt>
    <dgm:pt modelId="{B34FCB6D-ED97-42FE-8551-93069B889532}" type="parTrans" cxnId="{5BDE4247-E85C-427D-93A1-F4693287399F}">
      <dgm:prSet/>
      <dgm:spPr/>
      <dgm:t>
        <a:bodyPr/>
        <a:lstStyle/>
        <a:p>
          <a:endParaRPr lang="en-US"/>
        </a:p>
      </dgm:t>
    </dgm:pt>
    <dgm:pt modelId="{7FF0E378-E541-4A85-B59C-3D5EFA0E5DFF}" type="sibTrans" cxnId="{5BDE4247-E85C-427D-93A1-F4693287399F}">
      <dgm:prSet/>
      <dgm:spPr/>
      <dgm:t>
        <a:bodyPr/>
        <a:lstStyle/>
        <a:p>
          <a:endParaRPr lang="en-US"/>
        </a:p>
      </dgm:t>
    </dgm:pt>
    <dgm:pt modelId="{A88AC7C6-460D-4322-AC3A-429F1B094FC2}">
      <dgm:prSet/>
      <dgm:spPr/>
      <dgm:t>
        <a:bodyPr/>
        <a:lstStyle/>
        <a:p>
          <a:pPr>
            <a:lnSpc>
              <a:spcPct val="100000"/>
            </a:lnSpc>
          </a:pPr>
          <a:r>
            <a:rPr lang="en-US"/>
            <a:t>Expected Q1 – Q2 2019</a:t>
          </a:r>
        </a:p>
      </dgm:t>
    </dgm:pt>
    <dgm:pt modelId="{4A82C170-3C34-40A9-ACF0-48C2E9843E0D}" type="parTrans" cxnId="{1B417E51-050C-4833-978F-3C23EDEA8E82}">
      <dgm:prSet/>
      <dgm:spPr/>
      <dgm:t>
        <a:bodyPr/>
        <a:lstStyle/>
        <a:p>
          <a:endParaRPr lang="en-US"/>
        </a:p>
      </dgm:t>
    </dgm:pt>
    <dgm:pt modelId="{69C54E04-6922-45E9-B99E-06584643ED7F}" type="sibTrans" cxnId="{1B417E51-050C-4833-978F-3C23EDEA8E82}">
      <dgm:prSet/>
      <dgm:spPr/>
      <dgm:t>
        <a:bodyPr/>
        <a:lstStyle/>
        <a:p>
          <a:endParaRPr lang="en-US"/>
        </a:p>
      </dgm:t>
    </dgm:pt>
    <dgm:pt modelId="{D4BCFF8A-129E-4879-A0B8-CC59AACAD25B}" type="pres">
      <dgm:prSet presAssocID="{750137BB-6EC3-4897-A70F-3239B8CFC386}" presName="root" presStyleCnt="0">
        <dgm:presLayoutVars>
          <dgm:dir/>
          <dgm:resizeHandles val="exact"/>
        </dgm:presLayoutVars>
      </dgm:prSet>
      <dgm:spPr/>
    </dgm:pt>
    <dgm:pt modelId="{AE47CA6F-C508-4D7E-9AAB-85B0FF33BD4F}" type="pres">
      <dgm:prSet presAssocID="{22494F4C-4D78-4D37-8592-837A03A2796E}" presName="compNode" presStyleCnt="0"/>
      <dgm:spPr/>
    </dgm:pt>
    <dgm:pt modelId="{3ED92212-77E0-4245-A619-4D20CF8217F6}" type="pres">
      <dgm:prSet presAssocID="{22494F4C-4D78-4D37-8592-837A03A2796E}" presName="bgRect" presStyleLbl="bgShp" presStyleIdx="0" presStyleCnt="2"/>
      <dgm:spPr/>
    </dgm:pt>
    <dgm:pt modelId="{84620184-F1FA-482F-8535-E296F42A779C}" type="pres">
      <dgm:prSet presAssocID="{22494F4C-4D78-4D37-8592-837A03A2796E}" presName="iconRect" presStyleLbl="node1" presStyleIdx="0" presStyleCnt="2"/>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ompass"/>
        </a:ext>
      </dgm:extLst>
    </dgm:pt>
    <dgm:pt modelId="{170DD55D-C512-4F46-B6DD-F415E423AAD7}" type="pres">
      <dgm:prSet presAssocID="{22494F4C-4D78-4D37-8592-837A03A2796E}" presName="spaceRect" presStyleCnt="0"/>
      <dgm:spPr/>
    </dgm:pt>
    <dgm:pt modelId="{68C24EAC-CC2E-48BB-85B4-8C52B76C5750}" type="pres">
      <dgm:prSet presAssocID="{22494F4C-4D78-4D37-8592-837A03A2796E}" presName="parTx" presStyleLbl="revTx" presStyleIdx="0" presStyleCnt="4">
        <dgm:presLayoutVars>
          <dgm:chMax val="0"/>
          <dgm:chPref val="0"/>
        </dgm:presLayoutVars>
      </dgm:prSet>
      <dgm:spPr/>
    </dgm:pt>
    <dgm:pt modelId="{E0372B8E-B2F7-42FD-9AD1-22242A5A811F}" type="pres">
      <dgm:prSet presAssocID="{22494F4C-4D78-4D37-8592-837A03A2796E}" presName="desTx" presStyleLbl="revTx" presStyleIdx="1" presStyleCnt="4">
        <dgm:presLayoutVars/>
      </dgm:prSet>
      <dgm:spPr/>
    </dgm:pt>
    <dgm:pt modelId="{D65D271A-0E9A-4F3F-BE3C-DC31C95C4F24}" type="pres">
      <dgm:prSet presAssocID="{1782478F-4302-47FF-911D-D2C57F113258}" presName="sibTrans" presStyleCnt="0"/>
      <dgm:spPr/>
    </dgm:pt>
    <dgm:pt modelId="{E44ED3E3-C535-4E7D-AA2D-72D5ECEBFD39}" type="pres">
      <dgm:prSet presAssocID="{6BC48AD0-D6F1-4D9D-BA44-D16FE1E51414}" presName="compNode" presStyleCnt="0"/>
      <dgm:spPr/>
    </dgm:pt>
    <dgm:pt modelId="{1185028A-F85D-468A-89B0-E7DDCEBD1D84}" type="pres">
      <dgm:prSet presAssocID="{6BC48AD0-D6F1-4D9D-BA44-D16FE1E51414}" presName="bgRect" presStyleLbl="bgShp" presStyleIdx="1" presStyleCnt="2"/>
      <dgm:spPr/>
    </dgm:pt>
    <dgm:pt modelId="{84A608B3-6088-4EB6-A6CE-3BB2CF0B7D3D}" type="pres">
      <dgm:prSet presAssocID="{6BC48AD0-D6F1-4D9D-BA44-D16FE1E51414}" presName="iconRect" presStyleLbl="node1" presStyleIdx="1" presStyleCnt="2"/>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ompass"/>
        </a:ext>
      </dgm:extLst>
    </dgm:pt>
    <dgm:pt modelId="{81680703-434C-4CC3-B9D3-5FB63C4C0CCE}" type="pres">
      <dgm:prSet presAssocID="{6BC48AD0-D6F1-4D9D-BA44-D16FE1E51414}" presName="spaceRect" presStyleCnt="0"/>
      <dgm:spPr/>
    </dgm:pt>
    <dgm:pt modelId="{4BCC8C78-6F88-4CB3-8A41-AA7C4D47D998}" type="pres">
      <dgm:prSet presAssocID="{6BC48AD0-D6F1-4D9D-BA44-D16FE1E51414}" presName="parTx" presStyleLbl="revTx" presStyleIdx="2" presStyleCnt="4">
        <dgm:presLayoutVars>
          <dgm:chMax val="0"/>
          <dgm:chPref val="0"/>
        </dgm:presLayoutVars>
      </dgm:prSet>
      <dgm:spPr/>
    </dgm:pt>
    <dgm:pt modelId="{4D98613D-5588-4817-8854-9242F97F4E15}" type="pres">
      <dgm:prSet presAssocID="{6BC48AD0-D6F1-4D9D-BA44-D16FE1E51414}" presName="desTx" presStyleLbl="revTx" presStyleIdx="3" presStyleCnt="4">
        <dgm:presLayoutVars/>
      </dgm:prSet>
      <dgm:spPr/>
    </dgm:pt>
  </dgm:ptLst>
  <dgm:cxnLst>
    <dgm:cxn modelId="{2BABD107-E004-4C4D-9110-F65F52F958E7}" srcId="{750137BB-6EC3-4897-A70F-3239B8CFC386}" destId="{22494F4C-4D78-4D37-8592-837A03A2796E}" srcOrd="0" destOrd="0" parTransId="{1BDE689E-BAE2-4535-95F9-7001D63B79DA}" sibTransId="{1782478F-4302-47FF-911D-D2C57F113258}"/>
    <dgm:cxn modelId="{C22CB30A-6092-416A-87F2-C799D5C331DB}" srcId="{750137BB-6EC3-4897-A70F-3239B8CFC386}" destId="{6BC48AD0-D6F1-4D9D-BA44-D16FE1E51414}" srcOrd="1" destOrd="0" parTransId="{BE392063-71CB-4E57-9160-D4CAB8A9E6EE}" sibTransId="{2E524002-2575-4682-994C-D64EE2E6B489}"/>
    <dgm:cxn modelId="{560CA929-ACE1-423D-A07B-970C546BC95C}" srcId="{22494F4C-4D78-4D37-8592-837A03A2796E}" destId="{F3E76B1A-32AA-4561-B299-CA4B921F61A2}" srcOrd="1" destOrd="0" parTransId="{A05B199F-9FCB-421E-8AF7-4916A41481A3}" sibTransId="{9EE23BDD-737B-4F6F-85BA-2FEFBD0F1AD1}"/>
    <dgm:cxn modelId="{B7DD8934-F19F-4E10-8437-1EDD9D8CDB2A}" type="presOf" srcId="{14E9B504-4969-4E53-975D-9873EBAF9BA2}" destId="{4D98613D-5588-4817-8854-9242F97F4E15}" srcOrd="0" destOrd="0" presId="urn:microsoft.com/office/officeart/2018/2/layout/IconVerticalSolidList"/>
    <dgm:cxn modelId="{A9C87E45-63AD-4D91-A9AF-F0AE2E3A3838}" srcId="{22494F4C-4D78-4D37-8592-837A03A2796E}" destId="{FF123DEF-6E94-4609-AED3-6F3C24A04856}" srcOrd="0" destOrd="0" parTransId="{C28CF53A-AAE5-42FC-B541-1F27FEDC3F4E}" sibTransId="{946D72AB-148B-458A-ADCB-8DB56D90C3A6}"/>
    <dgm:cxn modelId="{5BDE4247-E85C-427D-93A1-F4693287399F}" srcId="{6BC48AD0-D6F1-4D9D-BA44-D16FE1E51414}" destId="{14E9B504-4969-4E53-975D-9873EBAF9BA2}" srcOrd="0" destOrd="0" parTransId="{B34FCB6D-ED97-42FE-8551-93069B889532}" sibTransId="{7FF0E378-E541-4A85-B59C-3D5EFA0E5DFF}"/>
    <dgm:cxn modelId="{31F07D6A-134F-46FE-839B-29288ACC65DE}" type="presOf" srcId="{750137BB-6EC3-4897-A70F-3239B8CFC386}" destId="{D4BCFF8A-129E-4879-A0B8-CC59AACAD25B}" srcOrd="0" destOrd="0" presId="urn:microsoft.com/office/officeart/2018/2/layout/IconVerticalSolidList"/>
    <dgm:cxn modelId="{D6BAC070-8B60-4CEC-A579-EC5EE701EB2D}" type="presOf" srcId="{F3E76B1A-32AA-4561-B299-CA4B921F61A2}" destId="{E0372B8E-B2F7-42FD-9AD1-22242A5A811F}" srcOrd="0" destOrd="1" presId="urn:microsoft.com/office/officeart/2018/2/layout/IconVerticalSolidList"/>
    <dgm:cxn modelId="{1B417E51-050C-4833-978F-3C23EDEA8E82}" srcId="{6BC48AD0-D6F1-4D9D-BA44-D16FE1E51414}" destId="{A88AC7C6-460D-4322-AC3A-429F1B094FC2}" srcOrd="1" destOrd="0" parTransId="{4A82C170-3C34-40A9-ACF0-48C2E9843E0D}" sibTransId="{69C54E04-6922-45E9-B99E-06584643ED7F}"/>
    <dgm:cxn modelId="{6C945453-2093-4C13-9879-31E3190A7FDA}" type="presOf" srcId="{A88AC7C6-460D-4322-AC3A-429F1B094FC2}" destId="{4D98613D-5588-4817-8854-9242F97F4E15}" srcOrd="0" destOrd="1" presId="urn:microsoft.com/office/officeart/2018/2/layout/IconVerticalSolidList"/>
    <dgm:cxn modelId="{5D8B5FAF-06E1-44DC-B5CB-8E9C6425A68A}" type="presOf" srcId="{6BC48AD0-D6F1-4D9D-BA44-D16FE1E51414}" destId="{4BCC8C78-6F88-4CB3-8A41-AA7C4D47D998}" srcOrd="0" destOrd="0" presId="urn:microsoft.com/office/officeart/2018/2/layout/IconVerticalSolidList"/>
    <dgm:cxn modelId="{8BB148C9-0077-4B95-B8C0-CA989AFD87F8}" type="presOf" srcId="{22494F4C-4D78-4D37-8592-837A03A2796E}" destId="{68C24EAC-CC2E-48BB-85B4-8C52B76C5750}" srcOrd="0" destOrd="0" presId="urn:microsoft.com/office/officeart/2018/2/layout/IconVerticalSolidList"/>
    <dgm:cxn modelId="{55E469F7-A0C6-4590-BD32-F13C4A4BB725}" type="presOf" srcId="{FF123DEF-6E94-4609-AED3-6F3C24A04856}" destId="{E0372B8E-B2F7-42FD-9AD1-22242A5A811F}" srcOrd="0" destOrd="0" presId="urn:microsoft.com/office/officeart/2018/2/layout/IconVerticalSolidList"/>
    <dgm:cxn modelId="{F67EDFE4-C1C6-4763-9A00-1F016E238485}" type="presParOf" srcId="{D4BCFF8A-129E-4879-A0B8-CC59AACAD25B}" destId="{AE47CA6F-C508-4D7E-9AAB-85B0FF33BD4F}" srcOrd="0" destOrd="0" presId="urn:microsoft.com/office/officeart/2018/2/layout/IconVerticalSolidList"/>
    <dgm:cxn modelId="{C5EB73AA-8123-42F1-A1AE-DD3D0472EB1A}" type="presParOf" srcId="{AE47CA6F-C508-4D7E-9AAB-85B0FF33BD4F}" destId="{3ED92212-77E0-4245-A619-4D20CF8217F6}" srcOrd="0" destOrd="0" presId="urn:microsoft.com/office/officeart/2018/2/layout/IconVerticalSolidList"/>
    <dgm:cxn modelId="{52C182B2-C829-4A0E-B000-8F5896C4FAFA}" type="presParOf" srcId="{AE47CA6F-C508-4D7E-9AAB-85B0FF33BD4F}" destId="{84620184-F1FA-482F-8535-E296F42A779C}" srcOrd="1" destOrd="0" presId="urn:microsoft.com/office/officeart/2018/2/layout/IconVerticalSolidList"/>
    <dgm:cxn modelId="{39D0E10E-84F4-4ABE-9E04-8CE3036091C7}" type="presParOf" srcId="{AE47CA6F-C508-4D7E-9AAB-85B0FF33BD4F}" destId="{170DD55D-C512-4F46-B6DD-F415E423AAD7}" srcOrd="2" destOrd="0" presId="urn:microsoft.com/office/officeart/2018/2/layout/IconVerticalSolidList"/>
    <dgm:cxn modelId="{F13BE33B-7556-43CF-BF9F-8A24DD010BC2}" type="presParOf" srcId="{AE47CA6F-C508-4D7E-9AAB-85B0FF33BD4F}" destId="{68C24EAC-CC2E-48BB-85B4-8C52B76C5750}" srcOrd="3" destOrd="0" presId="urn:microsoft.com/office/officeart/2018/2/layout/IconVerticalSolidList"/>
    <dgm:cxn modelId="{40B7C96A-8215-4C1D-9A8E-3924AF13B94A}" type="presParOf" srcId="{AE47CA6F-C508-4D7E-9AAB-85B0FF33BD4F}" destId="{E0372B8E-B2F7-42FD-9AD1-22242A5A811F}" srcOrd="4" destOrd="0" presId="urn:microsoft.com/office/officeart/2018/2/layout/IconVerticalSolidList"/>
    <dgm:cxn modelId="{6D41D00C-AF3F-4A51-980A-06796D87A49B}" type="presParOf" srcId="{D4BCFF8A-129E-4879-A0B8-CC59AACAD25B}" destId="{D65D271A-0E9A-4F3F-BE3C-DC31C95C4F24}" srcOrd="1" destOrd="0" presId="urn:microsoft.com/office/officeart/2018/2/layout/IconVerticalSolidList"/>
    <dgm:cxn modelId="{BD53F614-9F40-4E4B-9940-76ED70C6048F}" type="presParOf" srcId="{D4BCFF8A-129E-4879-A0B8-CC59AACAD25B}" destId="{E44ED3E3-C535-4E7D-AA2D-72D5ECEBFD39}" srcOrd="2" destOrd="0" presId="urn:microsoft.com/office/officeart/2018/2/layout/IconVerticalSolidList"/>
    <dgm:cxn modelId="{048BE499-B650-46C3-8672-905D95212662}" type="presParOf" srcId="{E44ED3E3-C535-4E7D-AA2D-72D5ECEBFD39}" destId="{1185028A-F85D-468A-89B0-E7DDCEBD1D84}" srcOrd="0" destOrd="0" presId="urn:microsoft.com/office/officeart/2018/2/layout/IconVerticalSolidList"/>
    <dgm:cxn modelId="{174FDB49-59A8-4FFB-9A97-872451516C49}" type="presParOf" srcId="{E44ED3E3-C535-4E7D-AA2D-72D5ECEBFD39}" destId="{84A608B3-6088-4EB6-A6CE-3BB2CF0B7D3D}" srcOrd="1" destOrd="0" presId="urn:microsoft.com/office/officeart/2018/2/layout/IconVerticalSolidList"/>
    <dgm:cxn modelId="{D62D8CA9-E75B-43EF-B0A0-8A7FBE81DC92}" type="presParOf" srcId="{E44ED3E3-C535-4E7D-AA2D-72D5ECEBFD39}" destId="{81680703-434C-4CC3-B9D3-5FB63C4C0CCE}" srcOrd="2" destOrd="0" presId="urn:microsoft.com/office/officeart/2018/2/layout/IconVerticalSolidList"/>
    <dgm:cxn modelId="{F318B695-F0B1-4FC6-8073-8C6BFA63301A}" type="presParOf" srcId="{E44ED3E3-C535-4E7D-AA2D-72D5ECEBFD39}" destId="{4BCC8C78-6F88-4CB3-8A41-AA7C4D47D998}" srcOrd="3" destOrd="0" presId="urn:microsoft.com/office/officeart/2018/2/layout/IconVerticalSolidList"/>
    <dgm:cxn modelId="{4972D918-98B5-4F2C-90B6-5CD6A435D2A2}" type="presParOf" srcId="{E44ED3E3-C535-4E7D-AA2D-72D5ECEBFD39}" destId="{4D98613D-5588-4817-8854-9242F97F4E1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96FA42-4AF1-4106-B925-31F88FFB75E2}"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776D6A9A-0030-412A-ACD8-7499F363C057}">
      <dgm:prSet/>
      <dgm:spPr/>
      <dgm:t>
        <a:bodyPr/>
        <a:lstStyle/>
        <a:p>
          <a:r>
            <a:rPr lang="en-US"/>
            <a:t>DbContext</a:t>
          </a:r>
        </a:p>
      </dgm:t>
    </dgm:pt>
    <dgm:pt modelId="{37925306-CCBE-4D86-B444-689096DE04FD}" type="parTrans" cxnId="{5C9B0B58-90EE-47D7-B066-820968D7FCC8}">
      <dgm:prSet/>
      <dgm:spPr/>
      <dgm:t>
        <a:bodyPr/>
        <a:lstStyle/>
        <a:p>
          <a:endParaRPr lang="en-US"/>
        </a:p>
      </dgm:t>
    </dgm:pt>
    <dgm:pt modelId="{C45609AE-C446-4EC1-8701-FA56896E9D9C}" type="sibTrans" cxnId="{5C9B0B58-90EE-47D7-B066-820968D7FCC8}">
      <dgm:prSet/>
      <dgm:spPr/>
      <dgm:t>
        <a:bodyPr/>
        <a:lstStyle/>
        <a:p>
          <a:endParaRPr lang="en-US"/>
        </a:p>
      </dgm:t>
    </dgm:pt>
    <dgm:pt modelId="{51E05770-6115-4781-8DB1-37E201D24F06}">
      <dgm:prSet/>
      <dgm:spPr/>
      <dgm:t>
        <a:bodyPr/>
        <a:lstStyle/>
        <a:p>
          <a:r>
            <a:rPr lang="en-US"/>
            <a:t>Model</a:t>
          </a:r>
        </a:p>
      </dgm:t>
    </dgm:pt>
    <dgm:pt modelId="{204A5BD6-A0F5-469D-9D66-07D12B757439}" type="parTrans" cxnId="{F1024B7D-EA5F-448C-B583-271FC3BCFFE7}">
      <dgm:prSet/>
      <dgm:spPr/>
      <dgm:t>
        <a:bodyPr/>
        <a:lstStyle/>
        <a:p>
          <a:endParaRPr lang="en-US"/>
        </a:p>
      </dgm:t>
    </dgm:pt>
    <dgm:pt modelId="{AF0800D6-8336-4A55-837F-B6A894308955}" type="sibTrans" cxnId="{F1024B7D-EA5F-448C-B583-271FC3BCFFE7}">
      <dgm:prSet/>
      <dgm:spPr/>
      <dgm:t>
        <a:bodyPr/>
        <a:lstStyle/>
        <a:p>
          <a:endParaRPr lang="en-US"/>
        </a:p>
      </dgm:t>
    </dgm:pt>
    <dgm:pt modelId="{8E7C190C-3E8D-41CA-997D-E6FE6D9D9072}">
      <dgm:prSet/>
      <dgm:spPr/>
      <dgm:t>
        <a:bodyPr/>
        <a:lstStyle/>
        <a:p>
          <a:r>
            <a:rPr lang="en-US"/>
            <a:t>Data Management</a:t>
          </a:r>
        </a:p>
      </dgm:t>
    </dgm:pt>
    <dgm:pt modelId="{077D8024-71F2-492E-AAB5-5A5434AC512B}" type="parTrans" cxnId="{D43AF431-2EED-4669-A4CC-DDDF877C2307}">
      <dgm:prSet/>
      <dgm:spPr/>
      <dgm:t>
        <a:bodyPr/>
        <a:lstStyle/>
        <a:p>
          <a:endParaRPr lang="en-US"/>
        </a:p>
      </dgm:t>
    </dgm:pt>
    <dgm:pt modelId="{6143C6C8-A5AE-4712-A49D-678E6DB0CD2F}" type="sibTrans" cxnId="{D43AF431-2EED-4669-A4CC-DDDF877C2307}">
      <dgm:prSet/>
      <dgm:spPr/>
      <dgm:t>
        <a:bodyPr/>
        <a:lstStyle/>
        <a:p>
          <a:endParaRPr lang="en-US"/>
        </a:p>
      </dgm:t>
    </dgm:pt>
    <dgm:pt modelId="{D4995926-957D-4686-9BED-DD049DE43E25}">
      <dgm:prSet/>
      <dgm:spPr/>
      <dgm:t>
        <a:bodyPr/>
        <a:lstStyle/>
        <a:p>
          <a:r>
            <a:rPr lang="en-US"/>
            <a:t>Migrations</a:t>
          </a:r>
        </a:p>
      </dgm:t>
    </dgm:pt>
    <dgm:pt modelId="{E104A0F9-A611-4612-9FA8-C140DF51575F}" type="parTrans" cxnId="{B1513829-5D02-473C-B1B6-E100E8FCF151}">
      <dgm:prSet/>
      <dgm:spPr/>
      <dgm:t>
        <a:bodyPr/>
        <a:lstStyle/>
        <a:p>
          <a:endParaRPr lang="en-US"/>
        </a:p>
      </dgm:t>
    </dgm:pt>
    <dgm:pt modelId="{3F525FC6-5016-4E38-A2AC-B2355B5E0460}" type="sibTrans" cxnId="{B1513829-5D02-473C-B1B6-E100E8FCF151}">
      <dgm:prSet/>
      <dgm:spPr/>
      <dgm:t>
        <a:bodyPr/>
        <a:lstStyle/>
        <a:p>
          <a:endParaRPr lang="en-US"/>
        </a:p>
      </dgm:t>
    </dgm:pt>
    <dgm:pt modelId="{31E8909D-0D97-4AFE-BBE9-F283BFD68821}" type="pres">
      <dgm:prSet presAssocID="{2096FA42-4AF1-4106-B925-31F88FFB75E2}" presName="hierChild1" presStyleCnt="0">
        <dgm:presLayoutVars>
          <dgm:orgChart val="1"/>
          <dgm:chPref val="1"/>
          <dgm:dir/>
          <dgm:animOne val="branch"/>
          <dgm:animLvl val="lvl"/>
          <dgm:resizeHandles/>
        </dgm:presLayoutVars>
      </dgm:prSet>
      <dgm:spPr/>
    </dgm:pt>
    <dgm:pt modelId="{D886F0E2-4B0A-4C4E-BDBB-C6BF7B484971}" type="pres">
      <dgm:prSet presAssocID="{776D6A9A-0030-412A-ACD8-7499F363C057}" presName="hierRoot1" presStyleCnt="0">
        <dgm:presLayoutVars>
          <dgm:hierBranch val="init"/>
        </dgm:presLayoutVars>
      </dgm:prSet>
      <dgm:spPr/>
    </dgm:pt>
    <dgm:pt modelId="{F841CDA7-92CA-4CCC-8BD3-6F60E60FB413}" type="pres">
      <dgm:prSet presAssocID="{776D6A9A-0030-412A-ACD8-7499F363C057}" presName="rootComposite1" presStyleCnt="0"/>
      <dgm:spPr/>
    </dgm:pt>
    <dgm:pt modelId="{6C332E33-EAB5-432F-BF84-64B3E6790737}" type="pres">
      <dgm:prSet presAssocID="{776D6A9A-0030-412A-ACD8-7499F363C057}" presName="rootText1" presStyleLbl="node0" presStyleIdx="0" presStyleCnt="4">
        <dgm:presLayoutVars>
          <dgm:chPref val="3"/>
        </dgm:presLayoutVars>
      </dgm:prSet>
      <dgm:spPr/>
    </dgm:pt>
    <dgm:pt modelId="{D216EFE1-40ED-429E-99D6-E6AD13D6247E}" type="pres">
      <dgm:prSet presAssocID="{776D6A9A-0030-412A-ACD8-7499F363C057}" presName="rootConnector1" presStyleLbl="node1" presStyleIdx="0" presStyleCnt="0"/>
      <dgm:spPr/>
    </dgm:pt>
    <dgm:pt modelId="{60134DC6-447D-4FE0-8ECB-46C053238247}" type="pres">
      <dgm:prSet presAssocID="{776D6A9A-0030-412A-ACD8-7499F363C057}" presName="hierChild2" presStyleCnt="0"/>
      <dgm:spPr/>
    </dgm:pt>
    <dgm:pt modelId="{4F6D3D54-3245-4323-BD7F-FEC681E2F3C7}" type="pres">
      <dgm:prSet presAssocID="{776D6A9A-0030-412A-ACD8-7499F363C057}" presName="hierChild3" presStyleCnt="0"/>
      <dgm:spPr/>
    </dgm:pt>
    <dgm:pt modelId="{B6FDCE2C-4874-44D6-88B0-BAA25D8B2C3B}" type="pres">
      <dgm:prSet presAssocID="{51E05770-6115-4781-8DB1-37E201D24F06}" presName="hierRoot1" presStyleCnt="0">
        <dgm:presLayoutVars>
          <dgm:hierBranch val="init"/>
        </dgm:presLayoutVars>
      </dgm:prSet>
      <dgm:spPr/>
    </dgm:pt>
    <dgm:pt modelId="{54427172-15A5-4C13-A3AD-815DD43AF526}" type="pres">
      <dgm:prSet presAssocID="{51E05770-6115-4781-8DB1-37E201D24F06}" presName="rootComposite1" presStyleCnt="0"/>
      <dgm:spPr/>
    </dgm:pt>
    <dgm:pt modelId="{B530B30B-9859-4A98-88E0-473A33C8AD7A}" type="pres">
      <dgm:prSet presAssocID="{51E05770-6115-4781-8DB1-37E201D24F06}" presName="rootText1" presStyleLbl="node0" presStyleIdx="1" presStyleCnt="4">
        <dgm:presLayoutVars>
          <dgm:chPref val="3"/>
        </dgm:presLayoutVars>
      </dgm:prSet>
      <dgm:spPr/>
    </dgm:pt>
    <dgm:pt modelId="{2DC6F0EC-AC0C-44D7-964A-0CD0DDC0B64E}" type="pres">
      <dgm:prSet presAssocID="{51E05770-6115-4781-8DB1-37E201D24F06}" presName="rootConnector1" presStyleLbl="node1" presStyleIdx="0" presStyleCnt="0"/>
      <dgm:spPr/>
    </dgm:pt>
    <dgm:pt modelId="{48ADBEA5-0DB0-49FE-8F33-361A4D30FA36}" type="pres">
      <dgm:prSet presAssocID="{51E05770-6115-4781-8DB1-37E201D24F06}" presName="hierChild2" presStyleCnt="0"/>
      <dgm:spPr/>
    </dgm:pt>
    <dgm:pt modelId="{DC0C3431-03D0-40DD-9B86-205751A4AF1E}" type="pres">
      <dgm:prSet presAssocID="{51E05770-6115-4781-8DB1-37E201D24F06}" presName="hierChild3" presStyleCnt="0"/>
      <dgm:spPr/>
    </dgm:pt>
    <dgm:pt modelId="{FC178FE5-8F15-41EF-ADBD-9631D5A7C15F}" type="pres">
      <dgm:prSet presAssocID="{8E7C190C-3E8D-41CA-997D-E6FE6D9D9072}" presName="hierRoot1" presStyleCnt="0">
        <dgm:presLayoutVars>
          <dgm:hierBranch val="init"/>
        </dgm:presLayoutVars>
      </dgm:prSet>
      <dgm:spPr/>
    </dgm:pt>
    <dgm:pt modelId="{AA63D0CE-0B5C-4E5B-A463-C40B2A8A18F6}" type="pres">
      <dgm:prSet presAssocID="{8E7C190C-3E8D-41CA-997D-E6FE6D9D9072}" presName="rootComposite1" presStyleCnt="0"/>
      <dgm:spPr/>
    </dgm:pt>
    <dgm:pt modelId="{ED9681D9-E635-4D9D-B0E0-22FBCAC7217C}" type="pres">
      <dgm:prSet presAssocID="{8E7C190C-3E8D-41CA-997D-E6FE6D9D9072}" presName="rootText1" presStyleLbl="node0" presStyleIdx="2" presStyleCnt="4">
        <dgm:presLayoutVars>
          <dgm:chPref val="3"/>
        </dgm:presLayoutVars>
      </dgm:prSet>
      <dgm:spPr/>
    </dgm:pt>
    <dgm:pt modelId="{C4AA9F15-AF07-4AF8-A0AA-B6C3BB9FE906}" type="pres">
      <dgm:prSet presAssocID="{8E7C190C-3E8D-41CA-997D-E6FE6D9D9072}" presName="rootConnector1" presStyleLbl="node1" presStyleIdx="0" presStyleCnt="0"/>
      <dgm:spPr/>
    </dgm:pt>
    <dgm:pt modelId="{A4DE7823-05F9-4959-914D-8259226CA121}" type="pres">
      <dgm:prSet presAssocID="{8E7C190C-3E8D-41CA-997D-E6FE6D9D9072}" presName="hierChild2" presStyleCnt="0"/>
      <dgm:spPr/>
    </dgm:pt>
    <dgm:pt modelId="{5276A7E4-B7C7-47AD-866F-2D17C348AF46}" type="pres">
      <dgm:prSet presAssocID="{8E7C190C-3E8D-41CA-997D-E6FE6D9D9072}" presName="hierChild3" presStyleCnt="0"/>
      <dgm:spPr/>
    </dgm:pt>
    <dgm:pt modelId="{820935ED-85A6-4ED6-B5F5-D6748EBA79FA}" type="pres">
      <dgm:prSet presAssocID="{D4995926-957D-4686-9BED-DD049DE43E25}" presName="hierRoot1" presStyleCnt="0">
        <dgm:presLayoutVars>
          <dgm:hierBranch val="init"/>
        </dgm:presLayoutVars>
      </dgm:prSet>
      <dgm:spPr/>
    </dgm:pt>
    <dgm:pt modelId="{A080A4E1-A925-48C8-94A4-82BD3C232252}" type="pres">
      <dgm:prSet presAssocID="{D4995926-957D-4686-9BED-DD049DE43E25}" presName="rootComposite1" presStyleCnt="0"/>
      <dgm:spPr/>
    </dgm:pt>
    <dgm:pt modelId="{EE2E4B32-FF46-4CF2-85B4-DD0D15AABDB4}" type="pres">
      <dgm:prSet presAssocID="{D4995926-957D-4686-9BED-DD049DE43E25}" presName="rootText1" presStyleLbl="node0" presStyleIdx="3" presStyleCnt="4">
        <dgm:presLayoutVars>
          <dgm:chPref val="3"/>
        </dgm:presLayoutVars>
      </dgm:prSet>
      <dgm:spPr/>
    </dgm:pt>
    <dgm:pt modelId="{032CF119-A069-4DC7-8D27-DD5A3D162E16}" type="pres">
      <dgm:prSet presAssocID="{D4995926-957D-4686-9BED-DD049DE43E25}" presName="rootConnector1" presStyleLbl="node1" presStyleIdx="0" presStyleCnt="0"/>
      <dgm:spPr/>
    </dgm:pt>
    <dgm:pt modelId="{ADF1C6A5-D1F4-4E5A-8433-6D310CB72484}" type="pres">
      <dgm:prSet presAssocID="{D4995926-957D-4686-9BED-DD049DE43E25}" presName="hierChild2" presStyleCnt="0"/>
      <dgm:spPr/>
    </dgm:pt>
    <dgm:pt modelId="{521FF55E-BCCE-40F7-BCAE-4F7213D57865}" type="pres">
      <dgm:prSet presAssocID="{D4995926-957D-4686-9BED-DD049DE43E25}" presName="hierChild3" presStyleCnt="0"/>
      <dgm:spPr/>
    </dgm:pt>
  </dgm:ptLst>
  <dgm:cxnLst>
    <dgm:cxn modelId="{72CDBD1E-CF5B-4EF8-A2EE-6A9BD3E99A43}" type="presOf" srcId="{2096FA42-4AF1-4106-B925-31F88FFB75E2}" destId="{31E8909D-0D97-4AFE-BBE9-F283BFD68821}" srcOrd="0" destOrd="0" presId="urn:microsoft.com/office/officeart/2009/3/layout/HorizontalOrganizationChart"/>
    <dgm:cxn modelId="{F5DE9220-8011-4D46-86D5-530D0154F9A0}" type="presOf" srcId="{776D6A9A-0030-412A-ACD8-7499F363C057}" destId="{6C332E33-EAB5-432F-BF84-64B3E6790737}" srcOrd="0" destOrd="0" presId="urn:microsoft.com/office/officeart/2009/3/layout/HorizontalOrganizationChart"/>
    <dgm:cxn modelId="{B1513829-5D02-473C-B1B6-E100E8FCF151}" srcId="{2096FA42-4AF1-4106-B925-31F88FFB75E2}" destId="{D4995926-957D-4686-9BED-DD049DE43E25}" srcOrd="3" destOrd="0" parTransId="{E104A0F9-A611-4612-9FA8-C140DF51575F}" sibTransId="{3F525FC6-5016-4E38-A2AC-B2355B5E0460}"/>
    <dgm:cxn modelId="{D43AF431-2EED-4669-A4CC-DDDF877C2307}" srcId="{2096FA42-4AF1-4106-B925-31F88FFB75E2}" destId="{8E7C190C-3E8D-41CA-997D-E6FE6D9D9072}" srcOrd="2" destOrd="0" parTransId="{077D8024-71F2-492E-AAB5-5A5434AC512B}" sibTransId="{6143C6C8-A5AE-4712-A49D-678E6DB0CD2F}"/>
    <dgm:cxn modelId="{4AADB152-A847-42C9-A6C3-257B27177462}" type="presOf" srcId="{8E7C190C-3E8D-41CA-997D-E6FE6D9D9072}" destId="{C4AA9F15-AF07-4AF8-A0AA-B6C3BB9FE906}" srcOrd="1" destOrd="0" presId="urn:microsoft.com/office/officeart/2009/3/layout/HorizontalOrganizationChart"/>
    <dgm:cxn modelId="{6D642A56-3F66-489F-B1DB-C57235F99F72}" type="presOf" srcId="{51E05770-6115-4781-8DB1-37E201D24F06}" destId="{2DC6F0EC-AC0C-44D7-964A-0CD0DDC0B64E}" srcOrd="1" destOrd="0" presId="urn:microsoft.com/office/officeart/2009/3/layout/HorizontalOrganizationChart"/>
    <dgm:cxn modelId="{5C9B0B58-90EE-47D7-B066-820968D7FCC8}" srcId="{2096FA42-4AF1-4106-B925-31F88FFB75E2}" destId="{776D6A9A-0030-412A-ACD8-7499F363C057}" srcOrd="0" destOrd="0" parTransId="{37925306-CCBE-4D86-B444-689096DE04FD}" sibTransId="{C45609AE-C446-4EC1-8701-FA56896E9D9C}"/>
    <dgm:cxn modelId="{F1024B7D-EA5F-448C-B583-271FC3BCFFE7}" srcId="{2096FA42-4AF1-4106-B925-31F88FFB75E2}" destId="{51E05770-6115-4781-8DB1-37E201D24F06}" srcOrd="1" destOrd="0" parTransId="{204A5BD6-A0F5-469D-9D66-07D12B757439}" sibTransId="{AF0800D6-8336-4A55-837F-B6A894308955}"/>
    <dgm:cxn modelId="{6D490F8A-3835-4D3B-9878-D94D667A7E87}" type="presOf" srcId="{8E7C190C-3E8D-41CA-997D-E6FE6D9D9072}" destId="{ED9681D9-E635-4D9D-B0E0-22FBCAC7217C}" srcOrd="0" destOrd="0" presId="urn:microsoft.com/office/officeart/2009/3/layout/HorizontalOrganizationChart"/>
    <dgm:cxn modelId="{EE29C998-D358-4C55-A02E-3A7DF982C7A0}" type="presOf" srcId="{51E05770-6115-4781-8DB1-37E201D24F06}" destId="{B530B30B-9859-4A98-88E0-473A33C8AD7A}" srcOrd="0" destOrd="0" presId="urn:microsoft.com/office/officeart/2009/3/layout/HorizontalOrganizationChart"/>
    <dgm:cxn modelId="{D7A5DBAE-9E7A-420A-AA01-61CD5E9729A8}" type="presOf" srcId="{776D6A9A-0030-412A-ACD8-7499F363C057}" destId="{D216EFE1-40ED-429E-99D6-E6AD13D6247E}" srcOrd="1" destOrd="0" presId="urn:microsoft.com/office/officeart/2009/3/layout/HorizontalOrganizationChart"/>
    <dgm:cxn modelId="{966CC3B4-A400-493D-8C65-2BF396D7FBF3}" type="presOf" srcId="{D4995926-957D-4686-9BED-DD049DE43E25}" destId="{EE2E4B32-FF46-4CF2-85B4-DD0D15AABDB4}" srcOrd="0" destOrd="0" presId="urn:microsoft.com/office/officeart/2009/3/layout/HorizontalOrganizationChart"/>
    <dgm:cxn modelId="{9B31BDEA-9791-4F30-934A-0776D9E95391}" type="presOf" srcId="{D4995926-957D-4686-9BED-DD049DE43E25}" destId="{032CF119-A069-4DC7-8D27-DD5A3D162E16}" srcOrd="1" destOrd="0" presId="urn:microsoft.com/office/officeart/2009/3/layout/HorizontalOrganizationChart"/>
    <dgm:cxn modelId="{39E961B2-D702-4AC6-8C60-062B0BC8FB37}" type="presParOf" srcId="{31E8909D-0D97-4AFE-BBE9-F283BFD68821}" destId="{D886F0E2-4B0A-4C4E-BDBB-C6BF7B484971}" srcOrd="0" destOrd="0" presId="urn:microsoft.com/office/officeart/2009/3/layout/HorizontalOrganizationChart"/>
    <dgm:cxn modelId="{7FBEC862-2C0C-4844-8835-38BD1B59C4F2}" type="presParOf" srcId="{D886F0E2-4B0A-4C4E-BDBB-C6BF7B484971}" destId="{F841CDA7-92CA-4CCC-8BD3-6F60E60FB413}" srcOrd="0" destOrd="0" presId="urn:microsoft.com/office/officeart/2009/3/layout/HorizontalOrganizationChart"/>
    <dgm:cxn modelId="{E57CB766-DE76-4893-AA8E-44F815B19483}" type="presParOf" srcId="{F841CDA7-92CA-4CCC-8BD3-6F60E60FB413}" destId="{6C332E33-EAB5-432F-BF84-64B3E6790737}" srcOrd="0" destOrd="0" presId="urn:microsoft.com/office/officeart/2009/3/layout/HorizontalOrganizationChart"/>
    <dgm:cxn modelId="{A6AFA66C-45BE-4CB2-9A06-06378EEAE485}" type="presParOf" srcId="{F841CDA7-92CA-4CCC-8BD3-6F60E60FB413}" destId="{D216EFE1-40ED-429E-99D6-E6AD13D6247E}" srcOrd="1" destOrd="0" presId="urn:microsoft.com/office/officeart/2009/3/layout/HorizontalOrganizationChart"/>
    <dgm:cxn modelId="{D8E4E752-D5FC-4B45-BFD2-111F89C3A464}" type="presParOf" srcId="{D886F0E2-4B0A-4C4E-BDBB-C6BF7B484971}" destId="{60134DC6-447D-4FE0-8ECB-46C053238247}" srcOrd="1" destOrd="0" presId="urn:microsoft.com/office/officeart/2009/3/layout/HorizontalOrganizationChart"/>
    <dgm:cxn modelId="{2C19AB23-ADCF-47EB-A969-9CC5B6FD5231}" type="presParOf" srcId="{D886F0E2-4B0A-4C4E-BDBB-C6BF7B484971}" destId="{4F6D3D54-3245-4323-BD7F-FEC681E2F3C7}" srcOrd="2" destOrd="0" presId="urn:microsoft.com/office/officeart/2009/3/layout/HorizontalOrganizationChart"/>
    <dgm:cxn modelId="{C75BE9F1-01DE-47B0-889F-9017DCA01417}" type="presParOf" srcId="{31E8909D-0D97-4AFE-BBE9-F283BFD68821}" destId="{B6FDCE2C-4874-44D6-88B0-BAA25D8B2C3B}" srcOrd="1" destOrd="0" presId="urn:microsoft.com/office/officeart/2009/3/layout/HorizontalOrganizationChart"/>
    <dgm:cxn modelId="{73C87D02-0215-4205-A45C-48A36C7319D9}" type="presParOf" srcId="{B6FDCE2C-4874-44D6-88B0-BAA25D8B2C3B}" destId="{54427172-15A5-4C13-A3AD-815DD43AF526}" srcOrd="0" destOrd="0" presId="urn:microsoft.com/office/officeart/2009/3/layout/HorizontalOrganizationChart"/>
    <dgm:cxn modelId="{710AA8AA-A46E-4F54-B1DA-DEB9D3FFAF18}" type="presParOf" srcId="{54427172-15A5-4C13-A3AD-815DD43AF526}" destId="{B530B30B-9859-4A98-88E0-473A33C8AD7A}" srcOrd="0" destOrd="0" presId="urn:microsoft.com/office/officeart/2009/3/layout/HorizontalOrganizationChart"/>
    <dgm:cxn modelId="{D81E70E0-0C9F-43DD-9988-602E30EF6EB2}" type="presParOf" srcId="{54427172-15A5-4C13-A3AD-815DD43AF526}" destId="{2DC6F0EC-AC0C-44D7-964A-0CD0DDC0B64E}" srcOrd="1" destOrd="0" presId="urn:microsoft.com/office/officeart/2009/3/layout/HorizontalOrganizationChart"/>
    <dgm:cxn modelId="{3392A5D8-09A2-4E77-82A2-9FC7212D8A74}" type="presParOf" srcId="{B6FDCE2C-4874-44D6-88B0-BAA25D8B2C3B}" destId="{48ADBEA5-0DB0-49FE-8F33-361A4D30FA36}" srcOrd="1" destOrd="0" presId="urn:microsoft.com/office/officeart/2009/3/layout/HorizontalOrganizationChart"/>
    <dgm:cxn modelId="{ACE43721-2A75-417D-912F-71C7F86ADEFA}" type="presParOf" srcId="{B6FDCE2C-4874-44D6-88B0-BAA25D8B2C3B}" destId="{DC0C3431-03D0-40DD-9B86-205751A4AF1E}" srcOrd="2" destOrd="0" presId="urn:microsoft.com/office/officeart/2009/3/layout/HorizontalOrganizationChart"/>
    <dgm:cxn modelId="{5B141364-A678-48BD-B9EE-F98E8F3A231B}" type="presParOf" srcId="{31E8909D-0D97-4AFE-BBE9-F283BFD68821}" destId="{FC178FE5-8F15-41EF-ADBD-9631D5A7C15F}" srcOrd="2" destOrd="0" presId="urn:microsoft.com/office/officeart/2009/3/layout/HorizontalOrganizationChart"/>
    <dgm:cxn modelId="{5A4482CA-D2DA-47C1-8E8B-AF71E48E5CBD}" type="presParOf" srcId="{FC178FE5-8F15-41EF-ADBD-9631D5A7C15F}" destId="{AA63D0CE-0B5C-4E5B-A463-C40B2A8A18F6}" srcOrd="0" destOrd="0" presId="urn:microsoft.com/office/officeart/2009/3/layout/HorizontalOrganizationChart"/>
    <dgm:cxn modelId="{03A4DA38-F822-498E-ACD2-0019A557203C}" type="presParOf" srcId="{AA63D0CE-0B5C-4E5B-A463-C40B2A8A18F6}" destId="{ED9681D9-E635-4D9D-B0E0-22FBCAC7217C}" srcOrd="0" destOrd="0" presId="urn:microsoft.com/office/officeart/2009/3/layout/HorizontalOrganizationChart"/>
    <dgm:cxn modelId="{1CD2C6C4-79C1-4DB2-8EA7-145E3397B3D5}" type="presParOf" srcId="{AA63D0CE-0B5C-4E5B-A463-C40B2A8A18F6}" destId="{C4AA9F15-AF07-4AF8-A0AA-B6C3BB9FE906}" srcOrd="1" destOrd="0" presId="urn:microsoft.com/office/officeart/2009/3/layout/HorizontalOrganizationChart"/>
    <dgm:cxn modelId="{FB11AE8F-CA10-4A75-8E16-CDF0734EBA1E}" type="presParOf" srcId="{FC178FE5-8F15-41EF-ADBD-9631D5A7C15F}" destId="{A4DE7823-05F9-4959-914D-8259226CA121}" srcOrd="1" destOrd="0" presId="urn:microsoft.com/office/officeart/2009/3/layout/HorizontalOrganizationChart"/>
    <dgm:cxn modelId="{42FFE6D2-D98E-414F-B349-C5B2A30496B9}" type="presParOf" srcId="{FC178FE5-8F15-41EF-ADBD-9631D5A7C15F}" destId="{5276A7E4-B7C7-47AD-866F-2D17C348AF46}" srcOrd="2" destOrd="0" presId="urn:microsoft.com/office/officeart/2009/3/layout/HorizontalOrganizationChart"/>
    <dgm:cxn modelId="{AF88B574-76DA-41A3-BAE3-79EB82542227}" type="presParOf" srcId="{31E8909D-0D97-4AFE-BBE9-F283BFD68821}" destId="{820935ED-85A6-4ED6-B5F5-D6748EBA79FA}" srcOrd="3" destOrd="0" presId="urn:microsoft.com/office/officeart/2009/3/layout/HorizontalOrganizationChart"/>
    <dgm:cxn modelId="{4F78C091-1808-42F1-95B4-E3AC191EEA46}" type="presParOf" srcId="{820935ED-85A6-4ED6-B5F5-D6748EBA79FA}" destId="{A080A4E1-A925-48C8-94A4-82BD3C232252}" srcOrd="0" destOrd="0" presId="urn:microsoft.com/office/officeart/2009/3/layout/HorizontalOrganizationChart"/>
    <dgm:cxn modelId="{498181B1-D318-4247-9839-EF7791E57C69}" type="presParOf" srcId="{A080A4E1-A925-48C8-94A4-82BD3C232252}" destId="{EE2E4B32-FF46-4CF2-85B4-DD0D15AABDB4}" srcOrd="0" destOrd="0" presId="urn:microsoft.com/office/officeart/2009/3/layout/HorizontalOrganizationChart"/>
    <dgm:cxn modelId="{59FEAE3F-3323-441B-94FF-DA9C3AB867BB}" type="presParOf" srcId="{A080A4E1-A925-48C8-94A4-82BD3C232252}" destId="{032CF119-A069-4DC7-8D27-DD5A3D162E16}" srcOrd="1" destOrd="0" presId="urn:microsoft.com/office/officeart/2009/3/layout/HorizontalOrganizationChart"/>
    <dgm:cxn modelId="{69468903-7EFF-49E3-9F8B-679B2AA9AEDE}" type="presParOf" srcId="{820935ED-85A6-4ED6-B5F5-D6748EBA79FA}" destId="{ADF1C6A5-D1F4-4E5A-8433-6D310CB72484}" srcOrd="1" destOrd="0" presId="urn:microsoft.com/office/officeart/2009/3/layout/HorizontalOrganizationChart"/>
    <dgm:cxn modelId="{F3F415F3-1CBB-412C-A93E-9E384A6B6980}" type="presParOf" srcId="{820935ED-85A6-4ED6-B5F5-D6748EBA79FA}" destId="{521FF55E-BCCE-40F7-BCAE-4F7213D5786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182DDE-ECF6-46D0-A790-9C93007464E4}" type="doc">
      <dgm:prSet loTypeId="urn:microsoft.com/office/officeart/2005/8/layout/chevronAccent+Icon" loCatId="process" qsTypeId="urn:microsoft.com/office/officeart/2005/8/quickstyle/simple1" qsCatId="simple" csTypeId="urn:microsoft.com/office/officeart/2005/8/colors/accent0_2" csCatId="mainScheme" phldr="1"/>
      <dgm:spPr/>
    </dgm:pt>
    <dgm:pt modelId="{CE75B23E-BE57-4566-A044-CF253AEE1442}">
      <dgm:prSet phldrT="[Text]"/>
      <dgm:spPr/>
      <dgm:t>
        <a:bodyPr/>
        <a:lstStyle/>
        <a:p>
          <a:r>
            <a:rPr lang="en-US" dirty="0" err="1"/>
            <a:t>init</a:t>
          </a:r>
          <a:endParaRPr lang="en-US" dirty="0"/>
        </a:p>
      </dgm:t>
    </dgm:pt>
    <dgm:pt modelId="{1C273ED1-C20D-4BFE-BB4E-7669B7BECE50}" type="parTrans" cxnId="{99AC1CFE-38CC-4201-BF16-D904152DB709}">
      <dgm:prSet/>
      <dgm:spPr/>
      <dgm:t>
        <a:bodyPr/>
        <a:lstStyle/>
        <a:p>
          <a:endParaRPr lang="en-US"/>
        </a:p>
      </dgm:t>
    </dgm:pt>
    <dgm:pt modelId="{98C7F51B-AF02-4102-87BB-FC1CADB6C7F4}" type="sibTrans" cxnId="{99AC1CFE-38CC-4201-BF16-D904152DB709}">
      <dgm:prSet/>
      <dgm:spPr/>
      <dgm:t>
        <a:bodyPr/>
        <a:lstStyle/>
        <a:p>
          <a:endParaRPr lang="en-US"/>
        </a:p>
      </dgm:t>
    </dgm:pt>
    <dgm:pt modelId="{284A745F-C0ED-40EC-AAC3-77621D2E76C7}">
      <dgm:prSet phldrT="[Text]"/>
      <dgm:spPr/>
      <dgm:t>
        <a:bodyPr/>
        <a:lstStyle/>
        <a:p>
          <a:r>
            <a:rPr lang="en-US" dirty="0"/>
            <a:t>People Entity Added</a:t>
          </a:r>
        </a:p>
      </dgm:t>
    </dgm:pt>
    <dgm:pt modelId="{4C9415DF-B9E4-4CE9-B67E-6662FEAD0ABA}" type="parTrans" cxnId="{C3871111-FA4C-4C4E-AE60-35A66FD6CCC0}">
      <dgm:prSet/>
      <dgm:spPr/>
      <dgm:t>
        <a:bodyPr/>
        <a:lstStyle/>
        <a:p>
          <a:endParaRPr lang="en-US"/>
        </a:p>
      </dgm:t>
    </dgm:pt>
    <dgm:pt modelId="{CF16474E-BBC7-42D9-8378-8F1FA81E055E}" type="sibTrans" cxnId="{C3871111-FA4C-4C4E-AE60-35A66FD6CCC0}">
      <dgm:prSet/>
      <dgm:spPr/>
      <dgm:t>
        <a:bodyPr/>
        <a:lstStyle/>
        <a:p>
          <a:endParaRPr lang="en-US"/>
        </a:p>
      </dgm:t>
    </dgm:pt>
    <dgm:pt modelId="{D3C24BCC-EE8F-45BA-B897-C58EA5422A2D}">
      <dgm:prSet phldrT="[Text]"/>
      <dgm:spPr/>
      <dgm:t>
        <a:bodyPr/>
        <a:lstStyle/>
        <a:p>
          <a:r>
            <a:rPr lang="en-US" dirty="0"/>
            <a:t>Product Entity Added, Product Job Relationship added</a:t>
          </a:r>
        </a:p>
      </dgm:t>
    </dgm:pt>
    <dgm:pt modelId="{78584C79-81F0-4350-B6F7-0FA728EEC6FC}" type="parTrans" cxnId="{4BADDFAC-BDCE-49C1-9CFD-46F5EC371FE5}">
      <dgm:prSet/>
      <dgm:spPr/>
      <dgm:t>
        <a:bodyPr/>
        <a:lstStyle/>
        <a:p>
          <a:endParaRPr lang="en-US"/>
        </a:p>
      </dgm:t>
    </dgm:pt>
    <dgm:pt modelId="{C075E15A-36F1-49A4-8402-1F86E4354A2F}" type="sibTrans" cxnId="{4BADDFAC-BDCE-49C1-9CFD-46F5EC371FE5}">
      <dgm:prSet/>
      <dgm:spPr/>
      <dgm:t>
        <a:bodyPr/>
        <a:lstStyle/>
        <a:p>
          <a:endParaRPr lang="en-US"/>
        </a:p>
      </dgm:t>
    </dgm:pt>
    <dgm:pt modelId="{42185C9E-BDB8-4DE9-83AE-59C588422232}">
      <dgm:prSet phldrT="[Text]"/>
      <dgm:spPr/>
      <dgm:t>
        <a:bodyPr/>
        <a:lstStyle/>
        <a:p>
          <a:r>
            <a:rPr lang="en-US" dirty="0"/>
            <a:t>Job Entity Added</a:t>
          </a:r>
        </a:p>
      </dgm:t>
    </dgm:pt>
    <dgm:pt modelId="{FAC3AF48-369E-411D-93A5-525B69DF14AE}" type="parTrans" cxnId="{0D5DB27B-8AD5-4069-96BA-B5E7736E5E99}">
      <dgm:prSet/>
      <dgm:spPr/>
      <dgm:t>
        <a:bodyPr/>
        <a:lstStyle/>
        <a:p>
          <a:endParaRPr lang="en-US"/>
        </a:p>
      </dgm:t>
    </dgm:pt>
    <dgm:pt modelId="{E3F214EB-2336-4D59-B085-73319B7A6E71}" type="sibTrans" cxnId="{0D5DB27B-8AD5-4069-96BA-B5E7736E5E99}">
      <dgm:prSet/>
      <dgm:spPr/>
      <dgm:t>
        <a:bodyPr/>
        <a:lstStyle/>
        <a:p>
          <a:endParaRPr lang="en-US"/>
        </a:p>
      </dgm:t>
    </dgm:pt>
    <dgm:pt modelId="{D21AE403-A126-46F9-BAA0-1DDD3A312EDE}" type="pres">
      <dgm:prSet presAssocID="{58182DDE-ECF6-46D0-A790-9C93007464E4}" presName="Name0" presStyleCnt="0">
        <dgm:presLayoutVars>
          <dgm:dir/>
          <dgm:resizeHandles val="exact"/>
        </dgm:presLayoutVars>
      </dgm:prSet>
      <dgm:spPr/>
    </dgm:pt>
    <dgm:pt modelId="{CAA6D48E-E229-41B2-BC88-9DD2B0F8C98A}" type="pres">
      <dgm:prSet presAssocID="{CE75B23E-BE57-4566-A044-CF253AEE1442}" presName="composite" presStyleCnt="0"/>
      <dgm:spPr/>
    </dgm:pt>
    <dgm:pt modelId="{F486EF71-A54C-48B2-AC0D-0D2CEF5F6260}" type="pres">
      <dgm:prSet presAssocID="{CE75B23E-BE57-4566-A044-CF253AEE1442}" presName="bgChev" presStyleLbl="node1" presStyleIdx="0" presStyleCnt="4"/>
      <dgm:spPr/>
    </dgm:pt>
    <dgm:pt modelId="{5453258A-AB71-4A94-B497-F47C841F81CB}" type="pres">
      <dgm:prSet presAssocID="{CE75B23E-BE57-4566-A044-CF253AEE1442}" presName="txNode" presStyleLbl="fgAcc1" presStyleIdx="0" presStyleCnt="4">
        <dgm:presLayoutVars>
          <dgm:bulletEnabled val="1"/>
        </dgm:presLayoutVars>
      </dgm:prSet>
      <dgm:spPr/>
    </dgm:pt>
    <dgm:pt modelId="{E0337FA6-45E2-4147-A6EA-74B8C4A998B8}" type="pres">
      <dgm:prSet presAssocID="{98C7F51B-AF02-4102-87BB-FC1CADB6C7F4}" presName="compositeSpace" presStyleCnt="0"/>
      <dgm:spPr/>
    </dgm:pt>
    <dgm:pt modelId="{5F913102-44AF-487D-9D00-B1E59E0A08DD}" type="pres">
      <dgm:prSet presAssocID="{284A745F-C0ED-40EC-AAC3-77621D2E76C7}" presName="composite" presStyleCnt="0"/>
      <dgm:spPr/>
    </dgm:pt>
    <dgm:pt modelId="{71ABADD8-A335-404A-9E92-EE21E71AA6EA}" type="pres">
      <dgm:prSet presAssocID="{284A745F-C0ED-40EC-AAC3-77621D2E76C7}" presName="bgChev" presStyleLbl="node1" presStyleIdx="1" presStyleCnt="4"/>
      <dgm:spPr/>
    </dgm:pt>
    <dgm:pt modelId="{4DFA3957-86EA-45E6-8AB7-D706AA63AF9E}" type="pres">
      <dgm:prSet presAssocID="{284A745F-C0ED-40EC-AAC3-77621D2E76C7}" presName="txNode" presStyleLbl="fgAcc1" presStyleIdx="1" presStyleCnt="4">
        <dgm:presLayoutVars>
          <dgm:bulletEnabled val="1"/>
        </dgm:presLayoutVars>
      </dgm:prSet>
      <dgm:spPr/>
    </dgm:pt>
    <dgm:pt modelId="{F114C90C-6968-4E05-B007-387CB52633ED}" type="pres">
      <dgm:prSet presAssocID="{CF16474E-BBC7-42D9-8378-8F1FA81E055E}" presName="compositeSpace" presStyleCnt="0"/>
      <dgm:spPr/>
    </dgm:pt>
    <dgm:pt modelId="{3FEBE23D-F310-4B43-88CE-B808CD46FE25}" type="pres">
      <dgm:prSet presAssocID="{42185C9E-BDB8-4DE9-83AE-59C588422232}" presName="composite" presStyleCnt="0"/>
      <dgm:spPr/>
    </dgm:pt>
    <dgm:pt modelId="{D1AE6BE8-518E-49F0-96A1-D6B12F5A55B1}" type="pres">
      <dgm:prSet presAssocID="{42185C9E-BDB8-4DE9-83AE-59C588422232}" presName="bgChev" presStyleLbl="node1" presStyleIdx="2" presStyleCnt="4"/>
      <dgm:spPr/>
    </dgm:pt>
    <dgm:pt modelId="{204BCA28-8342-4FB4-8081-802B5CF54A87}" type="pres">
      <dgm:prSet presAssocID="{42185C9E-BDB8-4DE9-83AE-59C588422232}" presName="txNode" presStyleLbl="fgAcc1" presStyleIdx="2" presStyleCnt="4">
        <dgm:presLayoutVars>
          <dgm:bulletEnabled val="1"/>
        </dgm:presLayoutVars>
      </dgm:prSet>
      <dgm:spPr/>
    </dgm:pt>
    <dgm:pt modelId="{0BA9024B-CC45-4FCF-9FFF-D7CFD30CC71E}" type="pres">
      <dgm:prSet presAssocID="{E3F214EB-2336-4D59-B085-73319B7A6E71}" presName="compositeSpace" presStyleCnt="0"/>
      <dgm:spPr/>
    </dgm:pt>
    <dgm:pt modelId="{0F2CFA85-0ED9-4FB9-B570-FA87CBE6598D}" type="pres">
      <dgm:prSet presAssocID="{D3C24BCC-EE8F-45BA-B897-C58EA5422A2D}" presName="composite" presStyleCnt="0"/>
      <dgm:spPr/>
    </dgm:pt>
    <dgm:pt modelId="{E51C7616-0261-4563-9E65-1AFDFD7FD773}" type="pres">
      <dgm:prSet presAssocID="{D3C24BCC-EE8F-45BA-B897-C58EA5422A2D}" presName="bgChev" presStyleLbl="node1" presStyleIdx="3" presStyleCnt="4"/>
      <dgm:spPr/>
    </dgm:pt>
    <dgm:pt modelId="{E5D0AB82-F01F-4C8C-A996-FD18175917CD}" type="pres">
      <dgm:prSet presAssocID="{D3C24BCC-EE8F-45BA-B897-C58EA5422A2D}" presName="txNode" presStyleLbl="fgAcc1" presStyleIdx="3" presStyleCnt="4">
        <dgm:presLayoutVars>
          <dgm:bulletEnabled val="1"/>
        </dgm:presLayoutVars>
      </dgm:prSet>
      <dgm:spPr/>
    </dgm:pt>
  </dgm:ptLst>
  <dgm:cxnLst>
    <dgm:cxn modelId="{C3871111-FA4C-4C4E-AE60-35A66FD6CCC0}" srcId="{58182DDE-ECF6-46D0-A790-9C93007464E4}" destId="{284A745F-C0ED-40EC-AAC3-77621D2E76C7}" srcOrd="1" destOrd="0" parTransId="{4C9415DF-B9E4-4CE9-B67E-6662FEAD0ABA}" sibTransId="{CF16474E-BBC7-42D9-8378-8F1FA81E055E}"/>
    <dgm:cxn modelId="{207E8629-1038-4896-9CAC-3ADC41993D0C}" type="presOf" srcId="{58182DDE-ECF6-46D0-A790-9C93007464E4}" destId="{D21AE403-A126-46F9-BAA0-1DDD3A312EDE}" srcOrd="0" destOrd="0" presId="urn:microsoft.com/office/officeart/2005/8/layout/chevronAccent+Icon"/>
    <dgm:cxn modelId="{8912983B-EC19-4ED5-BB1D-4C73708D0640}" type="presOf" srcId="{42185C9E-BDB8-4DE9-83AE-59C588422232}" destId="{204BCA28-8342-4FB4-8081-802B5CF54A87}" srcOrd="0" destOrd="0" presId="urn:microsoft.com/office/officeart/2005/8/layout/chevronAccent+Icon"/>
    <dgm:cxn modelId="{6A8CDA58-4D56-41B9-9EF4-4EA498C8861E}" type="presOf" srcId="{CE75B23E-BE57-4566-A044-CF253AEE1442}" destId="{5453258A-AB71-4A94-B497-F47C841F81CB}" srcOrd="0" destOrd="0" presId="urn:microsoft.com/office/officeart/2005/8/layout/chevronAccent+Icon"/>
    <dgm:cxn modelId="{0D5DB27B-8AD5-4069-96BA-B5E7736E5E99}" srcId="{58182DDE-ECF6-46D0-A790-9C93007464E4}" destId="{42185C9E-BDB8-4DE9-83AE-59C588422232}" srcOrd="2" destOrd="0" parTransId="{FAC3AF48-369E-411D-93A5-525B69DF14AE}" sibTransId="{E3F214EB-2336-4D59-B085-73319B7A6E71}"/>
    <dgm:cxn modelId="{DA9BF88B-5D51-4A3B-8FD4-79B6044912F3}" type="presOf" srcId="{D3C24BCC-EE8F-45BA-B897-C58EA5422A2D}" destId="{E5D0AB82-F01F-4C8C-A996-FD18175917CD}" srcOrd="0" destOrd="0" presId="urn:microsoft.com/office/officeart/2005/8/layout/chevronAccent+Icon"/>
    <dgm:cxn modelId="{4BADDFAC-BDCE-49C1-9CFD-46F5EC371FE5}" srcId="{58182DDE-ECF6-46D0-A790-9C93007464E4}" destId="{D3C24BCC-EE8F-45BA-B897-C58EA5422A2D}" srcOrd="3" destOrd="0" parTransId="{78584C79-81F0-4350-B6F7-0FA728EEC6FC}" sibTransId="{C075E15A-36F1-49A4-8402-1F86E4354A2F}"/>
    <dgm:cxn modelId="{C82ABCED-4000-401F-9F3D-94B42BBE80D6}" type="presOf" srcId="{284A745F-C0ED-40EC-AAC3-77621D2E76C7}" destId="{4DFA3957-86EA-45E6-8AB7-D706AA63AF9E}" srcOrd="0" destOrd="0" presId="urn:microsoft.com/office/officeart/2005/8/layout/chevronAccent+Icon"/>
    <dgm:cxn modelId="{99AC1CFE-38CC-4201-BF16-D904152DB709}" srcId="{58182DDE-ECF6-46D0-A790-9C93007464E4}" destId="{CE75B23E-BE57-4566-A044-CF253AEE1442}" srcOrd="0" destOrd="0" parTransId="{1C273ED1-C20D-4BFE-BB4E-7669B7BECE50}" sibTransId="{98C7F51B-AF02-4102-87BB-FC1CADB6C7F4}"/>
    <dgm:cxn modelId="{503B2C85-4A47-4FEE-A4E8-63AE29A42EFE}" type="presParOf" srcId="{D21AE403-A126-46F9-BAA0-1DDD3A312EDE}" destId="{CAA6D48E-E229-41B2-BC88-9DD2B0F8C98A}" srcOrd="0" destOrd="0" presId="urn:microsoft.com/office/officeart/2005/8/layout/chevronAccent+Icon"/>
    <dgm:cxn modelId="{5CD70468-42C8-482B-88EF-84174227DB4E}" type="presParOf" srcId="{CAA6D48E-E229-41B2-BC88-9DD2B0F8C98A}" destId="{F486EF71-A54C-48B2-AC0D-0D2CEF5F6260}" srcOrd="0" destOrd="0" presId="urn:microsoft.com/office/officeart/2005/8/layout/chevronAccent+Icon"/>
    <dgm:cxn modelId="{81C1CE49-C536-47C0-8D52-D3B0AF2C43DC}" type="presParOf" srcId="{CAA6D48E-E229-41B2-BC88-9DD2B0F8C98A}" destId="{5453258A-AB71-4A94-B497-F47C841F81CB}" srcOrd="1" destOrd="0" presId="urn:microsoft.com/office/officeart/2005/8/layout/chevronAccent+Icon"/>
    <dgm:cxn modelId="{D06F83D6-FF5C-4CAF-846D-F64C2EB28F62}" type="presParOf" srcId="{D21AE403-A126-46F9-BAA0-1DDD3A312EDE}" destId="{E0337FA6-45E2-4147-A6EA-74B8C4A998B8}" srcOrd="1" destOrd="0" presId="urn:microsoft.com/office/officeart/2005/8/layout/chevronAccent+Icon"/>
    <dgm:cxn modelId="{D9C85C8B-6663-4566-B04C-E1BD485EB8DA}" type="presParOf" srcId="{D21AE403-A126-46F9-BAA0-1DDD3A312EDE}" destId="{5F913102-44AF-487D-9D00-B1E59E0A08DD}" srcOrd="2" destOrd="0" presId="urn:microsoft.com/office/officeart/2005/8/layout/chevronAccent+Icon"/>
    <dgm:cxn modelId="{A6F10645-418D-4730-9B16-D7EDFA067215}" type="presParOf" srcId="{5F913102-44AF-487D-9D00-B1E59E0A08DD}" destId="{71ABADD8-A335-404A-9E92-EE21E71AA6EA}" srcOrd="0" destOrd="0" presId="urn:microsoft.com/office/officeart/2005/8/layout/chevronAccent+Icon"/>
    <dgm:cxn modelId="{CA5646B8-9C1B-4E87-A27C-8BD4B28E6A3D}" type="presParOf" srcId="{5F913102-44AF-487D-9D00-B1E59E0A08DD}" destId="{4DFA3957-86EA-45E6-8AB7-D706AA63AF9E}" srcOrd="1" destOrd="0" presId="urn:microsoft.com/office/officeart/2005/8/layout/chevronAccent+Icon"/>
    <dgm:cxn modelId="{508C1A0A-6738-4BEF-837F-9A00EFEDC10E}" type="presParOf" srcId="{D21AE403-A126-46F9-BAA0-1DDD3A312EDE}" destId="{F114C90C-6968-4E05-B007-387CB52633ED}" srcOrd="3" destOrd="0" presId="urn:microsoft.com/office/officeart/2005/8/layout/chevronAccent+Icon"/>
    <dgm:cxn modelId="{9E24E192-691C-4C08-8B5C-BC053433B60A}" type="presParOf" srcId="{D21AE403-A126-46F9-BAA0-1DDD3A312EDE}" destId="{3FEBE23D-F310-4B43-88CE-B808CD46FE25}" srcOrd="4" destOrd="0" presId="urn:microsoft.com/office/officeart/2005/8/layout/chevronAccent+Icon"/>
    <dgm:cxn modelId="{56BFC175-7BC9-4259-BD84-7DC26F252ABE}" type="presParOf" srcId="{3FEBE23D-F310-4B43-88CE-B808CD46FE25}" destId="{D1AE6BE8-518E-49F0-96A1-D6B12F5A55B1}" srcOrd="0" destOrd="0" presId="urn:microsoft.com/office/officeart/2005/8/layout/chevronAccent+Icon"/>
    <dgm:cxn modelId="{736CF572-4985-4FD2-B050-6A9F7F6B95FA}" type="presParOf" srcId="{3FEBE23D-F310-4B43-88CE-B808CD46FE25}" destId="{204BCA28-8342-4FB4-8081-802B5CF54A87}" srcOrd="1" destOrd="0" presId="urn:microsoft.com/office/officeart/2005/8/layout/chevronAccent+Icon"/>
    <dgm:cxn modelId="{216BF6FA-7946-4EAE-83B2-A3F86933F717}" type="presParOf" srcId="{D21AE403-A126-46F9-BAA0-1DDD3A312EDE}" destId="{0BA9024B-CC45-4FCF-9FFF-D7CFD30CC71E}" srcOrd="5" destOrd="0" presId="urn:microsoft.com/office/officeart/2005/8/layout/chevronAccent+Icon"/>
    <dgm:cxn modelId="{C394E436-8459-43BD-BB93-8EE1F3B577E8}" type="presParOf" srcId="{D21AE403-A126-46F9-BAA0-1DDD3A312EDE}" destId="{0F2CFA85-0ED9-4FB9-B570-FA87CBE6598D}" srcOrd="6" destOrd="0" presId="urn:microsoft.com/office/officeart/2005/8/layout/chevronAccent+Icon"/>
    <dgm:cxn modelId="{AA16ADCC-E786-47CC-8C9C-17B4EE494E61}" type="presParOf" srcId="{0F2CFA85-0ED9-4FB9-B570-FA87CBE6598D}" destId="{E51C7616-0261-4563-9E65-1AFDFD7FD773}" srcOrd="0" destOrd="0" presId="urn:microsoft.com/office/officeart/2005/8/layout/chevronAccent+Icon"/>
    <dgm:cxn modelId="{4D490E6B-223E-47F6-818B-16A36D3642B1}" type="presParOf" srcId="{0F2CFA85-0ED9-4FB9-B570-FA87CBE6598D}" destId="{E5D0AB82-F01F-4C8C-A996-FD18175917C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I don’t claim to be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dirty="0"/>
            <a:t>Who’s using EF6/Core, and what types of applications (Web, Windows, </a:t>
          </a:r>
          <a:r>
            <a:rPr lang="en-US" sz="1800" kern="1200" dirty="0" err="1"/>
            <a:t>etc</a:t>
          </a:r>
          <a:r>
            <a:rPr lang="en-US" sz="1800" kern="1200" dirty="0"/>
            <a:t>)?</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2212-77E0-4245-A619-4D20CF8217F6}">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20184-F1FA-482F-8535-E296F42A779C}">
      <dsp:nvSpPr>
        <dsp:cNvPr id="0" name=""/>
        <dsp:cNvSpPr/>
      </dsp:nvSpPr>
      <dsp:spPr>
        <a:xfrm>
          <a:off x="410617" y="1040682"/>
          <a:ext cx="746576" cy="746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24EAC-CC2E-48BB-85B4-8C52B76C5750}">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a:t>EF Core v2.2 will be next minor version</a:t>
          </a:r>
        </a:p>
      </dsp:txBody>
      <dsp:txXfrm>
        <a:off x="1567810" y="735264"/>
        <a:ext cx="3291840" cy="1357411"/>
      </dsp:txXfrm>
    </dsp:sp>
    <dsp:sp modelId="{E0372B8E-B2F7-42FD-9AD1-22242A5A811F}">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3"/>
            </a:rPr>
            <a:t>small release</a:t>
          </a:r>
          <a:endParaRPr lang="en-US" sz="1400" kern="1200"/>
        </a:p>
        <a:p>
          <a:pPr marL="0" lvl="0" indent="0" algn="l" defTabSz="622300">
            <a:lnSpc>
              <a:spcPct val="100000"/>
            </a:lnSpc>
            <a:spcBef>
              <a:spcPct val="0"/>
            </a:spcBef>
            <a:spcAft>
              <a:spcPct val="35000"/>
            </a:spcAft>
            <a:buNone/>
          </a:pPr>
          <a:r>
            <a:rPr lang="en-US" sz="1400" kern="1200"/>
            <a:t>before end of year 2018 (currently preview)</a:t>
          </a:r>
        </a:p>
      </dsp:txBody>
      <dsp:txXfrm>
        <a:off x="4859650" y="735264"/>
        <a:ext cx="2455549" cy="1357411"/>
      </dsp:txXfrm>
    </dsp:sp>
    <dsp:sp modelId="{1185028A-F85D-468A-89B0-E7DDCEBD1D84}">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608B3-6088-4EB6-A6CE-3BB2CF0B7D3D}">
      <dsp:nvSpPr>
        <dsp:cNvPr id="0" name=""/>
        <dsp:cNvSpPr/>
      </dsp:nvSpPr>
      <dsp:spPr>
        <a:xfrm>
          <a:off x="410617" y="2737447"/>
          <a:ext cx="746576" cy="746576"/>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C8C78-6F88-4CB3-8A41-AA7C4D47D998}">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dirty="0"/>
            <a:t>EF Core v3 will be the next major version </a:t>
          </a:r>
        </a:p>
      </dsp:txBody>
      <dsp:txXfrm>
        <a:off x="1567810" y="2432029"/>
        <a:ext cx="3291840" cy="1357411"/>
      </dsp:txXfrm>
    </dsp:sp>
    <dsp:sp modelId="{4D98613D-5588-4817-8854-9242F97F4E15}">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Synchronized with </a:t>
          </a:r>
          <a:r>
            <a:rPr lang="en-US" sz="1400" kern="1200">
              <a:hlinkClick xmlns:r="http://schemas.openxmlformats.org/officeDocument/2006/relationships" r:id="rId6"/>
            </a:rPr>
            <a:t>.Net Core </a:t>
          </a:r>
          <a:r>
            <a:rPr lang="en-US" sz="1400" kern="1200"/>
            <a:t>and ASP.Net Core </a:t>
          </a:r>
          <a:r>
            <a:rPr lang="en-US" sz="1400" kern="1200">
              <a:hlinkClick xmlns:r="http://schemas.openxmlformats.org/officeDocument/2006/relationships" r:id="rId7"/>
            </a:rPr>
            <a:t>schedule</a:t>
          </a:r>
          <a:endParaRPr lang="en-US" sz="1400" kern="1200"/>
        </a:p>
        <a:p>
          <a:pPr marL="0" lvl="0" indent="0" algn="l" defTabSz="622300">
            <a:lnSpc>
              <a:spcPct val="100000"/>
            </a:lnSpc>
            <a:spcBef>
              <a:spcPct val="0"/>
            </a:spcBef>
            <a:spcAft>
              <a:spcPct val="35000"/>
            </a:spcAft>
            <a:buNone/>
          </a:pPr>
          <a:r>
            <a:rPr lang="en-US" sz="1400" kern="1200"/>
            <a:t>Expected Q1 – Q2 2019</a:t>
          </a:r>
        </a:p>
      </dsp:txBody>
      <dsp:txXfrm>
        <a:off x="4859650" y="2432029"/>
        <a:ext cx="2455549" cy="135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32E33-EAB5-432F-BF84-64B3E6790737}">
      <dsp:nvSpPr>
        <dsp:cNvPr id="0" name=""/>
        <dsp:cNvSpPr/>
      </dsp:nvSpPr>
      <dsp:spPr>
        <a:xfrm>
          <a:off x="1412128" y="459"/>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DbContext</a:t>
          </a:r>
        </a:p>
      </dsp:txBody>
      <dsp:txXfrm>
        <a:off x="1412128" y="459"/>
        <a:ext cx="3689346" cy="1125250"/>
      </dsp:txXfrm>
    </dsp:sp>
    <dsp:sp modelId="{B530B30B-9859-4A98-88E0-473A33C8AD7A}">
      <dsp:nvSpPr>
        <dsp:cNvPr id="0" name=""/>
        <dsp:cNvSpPr/>
      </dsp:nvSpPr>
      <dsp:spPr>
        <a:xfrm>
          <a:off x="1412128" y="1586878"/>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Model</a:t>
          </a:r>
        </a:p>
      </dsp:txBody>
      <dsp:txXfrm>
        <a:off x="1412128" y="1586878"/>
        <a:ext cx="3689346" cy="1125250"/>
      </dsp:txXfrm>
    </dsp:sp>
    <dsp:sp modelId="{ED9681D9-E635-4D9D-B0E0-22FBCAC7217C}">
      <dsp:nvSpPr>
        <dsp:cNvPr id="0" name=""/>
        <dsp:cNvSpPr/>
      </dsp:nvSpPr>
      <dsp:spPr>
        <a:xfrm>
          <a:off x="1412128" y="3173297"/>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Data Management</a:t>
          </a:r>
        </a:p>
      </dsp:txBody>
      <dsp:txXfrm>
        <a:off x="1412128" y="3173297"/>
        <a:ext cx="3689346" cy="1125250"/>
      </dsp:txXfrm>
    </dsp:sp>
    <dsp:sp modelId="{EE2E4B32-FF46-4CF2-85B4-DD0D15AABDB4}">
      <dsp:nvSpPr>
        <dsp:cNvPr id="0" name=""/>
        <dsp:cNvSpPr/>
      </dsp:nvSpPr>
      <dsp:spPr>
        <a:xfrm>
          <a:off x="1412128" y="4759715"/>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Migrations</a:t>
          </a:r>
        </a:p>
      </dsp:txBody>
      <dsp:txXfrm>
        <a:off x="1412128" y="4759715"/>
        <a:ext cx="3689346" cy="1125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EF71-A54C-48B2-AC0D-0D2CEF5F6260}">
      <dsp:nvSpPr>
        <dsp:cNvPr id="0" name=""/>
        <dsp:cNvSpPr/>
      </dsp:nvSpPr>
      <dsp:spPr>
        <a:xfrm>
          <a:off x="4716"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3258A-AB71-4A94-B497-F47C841F81CB}">
      <dsp:nvSpPr>
        <dsp:cNvPr id="0" name=""/>
        <dsp:cNvSpPr/>
      </dsp:nvSpPr>
      <dsp:spPr>
        <a:xfrm>
          <a:off x="596668"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err="1"/>
            <a:t>init</a:t>
          </a:r>
          <a:endParaRPr lang="en-US" sz="1300" kern="1200" dirty="0"/>
        </a:p>
      </dsp:txBody>
      <dsp:txXfrm>
        <a:off x="621764" y="982549"/>
        <a:ext cx="1824323" cy="806658"/>
      </dsp:txXfrm>
    </dsp:sp>
    <dsp:sp modelId="{71ABADD8-A335-404A-9E92-EE21E71AA6EA}">
      <dsp:nvSpPr>
        <dsp:cNvPr id="0" name=""/>
        <dsp:cNvSpPr/>
      </dsp:nvSpPr>
      <dsp:spPr>
        <a:xfrm>
          <a:off x="2540245"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A3957-86EA-45E6-8AB7-D706AA63AF9E}">
      <dsp:nvSpPr>
        <dsp:cNvPr id="0" name=""/>
        <dsp:cNvSpPr/>
      </dsp:nvSpPr>
      <dsp:spPr>
        <a:xfrm>
          <a:off x="3132197"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People Entity Added</a:t>
          </a:r>
        </a:p>
      </dsp:txBody>
      <dsp:txXfrm>
        <a:off x="3157293" y="982549"/>
        <a:ext cx="1824323" cy="806658"/>
      </dsp:txXfrm>
    </dsp:sp>
    <dsp:sp modelId="{D1AE6BE8-518E-49F0-96A1-D6B12F5A55B1}">
      <dsp:nvSpPr>
        <dsp:cNvPr id="0" name=""/>
        <dsp:cNvSpPr/>
      </dsp:nvSpPr>
      <dsp:spPr>
        <a:xfrm>
          <a:off x="5075774"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CA28-8342-4FB4-8081-802B5CF54A87}">
      <dsp:nvSpPr>
        <dsp:cNvPr id="0" name=""/>
        <dsp:cNvSpPr/>
      </dsp:nvSpPr>
      <dsp:spPr>
        <a:xfrm>
          <a:off x="5667726"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Job Entity Added</a:t>
          </a:r>
        </a:p>
      </dsp:txBody>
      <dsp:txXfrm>
        <a:off x="5692822" y="982549"/>
        <a:ext cx="1824323" cy="806658"/>
      </dsp:txXfrm>
    </dsp:sp>
    <dsp:sp modelId="{E51C7616-0261-4563-9E65-1AFDFD7FD773}">
      <dsp:nvSpPr>
        <dsp:cNvPr id="0" name=""/>
        <dsp:cNvSpPr/>
      </dsp:nvSpPr>
      <dsp:spPr>
        <a:xfrm>
          <a:off x="7611302"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0AB82-F01F-4C8C-A996-FD18175917CD}">
      <dsp:nvSpPr>
        <dsp:cNvPr id="0" name=""/>
        <dsp:cNvSpPr/>
      </dsp:nvSpPr>
      <dsp:spPr>
        <a:xfrm>
          <a:off x="8203255"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Product Entity Added, Product Job Relationship added</a:t>
          </a:r>
        </a:p>
      </dsp:txBody>
      <dsp:txXfrm>
        <a:off x="8228351" y="982549"/>
        <a:ext cx="1824323" cy="8066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18T01:39:18.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6662 254,'-191'-8,"-170"-30,24 0,-313-24,-332-21,-747 58,1425 25,212 4,-33 7,-32 3,-120-8,128-6,0 7,-77 16,164-13,-405 56,439-63,6-2,-1 2,1 0,-1 2,-8 3,24-6,1 1,-1-1,1 1,0 1,0-1,0 1,0 0,1 1,0-1,0 1,0 0,0 0,1 1,0-1,0 1,-2 3,-13 24,1 2,2 0,1 1,2 1,2 0,1 0,1 1,1 14,5-33,-1 0,-1 0,-3 6,3-9,0 1,1-1,1 1,-1 17,4-31,-2 34,2 0,1 0,3 6,-2-31,0-1,0 0,1 0,1 0,0 0,0 0,1-1,1 0,0 0,0 0,0-1,4 3,18 20,1-1,2-1,31 22,-42-37,-1-2,2-1,0 0,0-1,1-2,0 0,19 4,89 26,-51-15,1-2,66 7,-45-17,101 17,350 49,-386-58,171 13,82 12,-143-18,212-7,-208-13,820 1,-656-10,7993 2,-8375-3,0-3,-1-3,18-6,2-1,39 1,110 4,-115 8,0-5,43-11,-83 9,-31 4,42-10,-74 13,-1 0,0-1,0 0,0-1,0 0,-1-1,0 0,0-1,5-4,-11 7,0 0,0-1,0 0,0 1,-1-1,1 0,-1-1,-1 1,1 0,-1-1,0 0,0 1,0-3,0-3,0-1,-1 1,0 0,-1 0,0 0,-1-1,-1 0,-4-24,-2 0,-2 1,-1 0,-1 1,11 33,-2-6,0 0,-1 0,0 0,-1 1,1-1,-1 1,0 0,-1 1,0-1,1 1,-2 0,-5-3,-14-9,-1 1,-18-7,30 16,-36-17,-1 3,-47-13,-112-22,193 51,-176-47,85 20,-2 5,0 5,-19 3,4 7,-247-27,119 12,129 17,-1-6,-3-7,21 3,-1 4,-49 1,-219 3,-112-11,19-20,-222 16,-948 28,1523-4,-69-11,43-11,84 13,0 2,-1 3,-264-14,212 13,24 1,-1 4,-567 4,647-2,0 0,-1-1,1 1,0-2,1 0,-1 0,-2-1,1 0,-1 0,0 1,0 0,-10-1,-44 1,44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42193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some guidance on approach</a:t>
            </a:r>
          </a:p>
          <a:p>
            <a:endParaRPr lang="en-US" dirty="0"/>
          </a:p>
          <a:p>
            <a:r>
              <a:rPr lang="en-US" dirty="0"/>
              <a:t>The general consensus/wisdom would be to use EF Core for net new stuff</a:t>
            </a:r>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68306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implementations of the Oracle Provider </a:t>
            </a:r>
          </a:p>
          <a:p>
            <a:r>
              <a:rPr lang="en-US" dirty="0"/>
              <a:t>There are multiple MySQL / Maria DB implementations</a:t>
            </a:r>
          </a:p>
          <a:p>
            <a:r>
              <a:rPr lang="en-US" dirty="0"/>
              <a:t>Jet Only works on Windows Machines</a:t>
            </a:r>
          </a:p>
          <a:p>
            <a:r>
              <a:rPr lang="en-US" dirty="0"/>
              <a:t>Cosmos DB provider in preview</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 is not the only option. The alternatives are generally categorized in two areas : ORM and Micro ORM</a:t>
            </a:r>
          </a:p>
          <a:p>
            <a:endParaRPr lang="en-US" dirty="0"/>
          </a:p>
          <a:p>
            <a:r>
              <a:rPr lang="en-US" dirty="0"/>
              <a:t>Micro ORMs are more lightweight. Some of the ones listed are actually a reaction/response to how heavy EF6 was. </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91241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25409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186476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has rules about GUIDs and </a:t>
            </a:r>
          </a:p>
          <a:p>
            <a:endParaRPr lang="en-US" dirty="0"/>
          </a:p>
          <a:p>
            <a:r>
              <a:rPr lang="en-US" dirty="0"/>
              <a:t>For DB Providers that </a:t>
            </a:r>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73720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0370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337773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243900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414537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25</a:t>
            </a:fld>
            <a:endParaRPr lang="en-US"/>
          </a:p>
        </p:txBody>
      </p:sp>
    </p:spTree>
    <p:extLst>
      <p:ext uri="{BB962C8B-B14F-4D97-AF65-F5344CB8AC3E}">
        <p14:creationId xmlns:p14="http://schemas.microsoft.com/office/powerpoint/2010/main" val="169619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articles on performance tuning:</a:t>
            </a:r>
          </a:p>
          <a:p>
            <a:endParaRPr lang="en-US"/>
          </a:p>
          <a:p>
            <a:r>
              <a:rPr lang="en-US"/>
              <a:t>https://www.thereformedprogrammer.net/entity-framework-core-performance-tuning-a-worked-example/</a:t>
            </a:r>
          </a:p>
          <a:p>
            <a:endParaRPr lang="en-US"/>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30</a:t>
            </a:fld>
            <a:endParaRPr lang="en-US"/>
          </a:p>
        </p:txBody>
      </p:sp>
    </p:spTree>
    <p:extLst>
      <p:ext uri="{BB962C8B-B14F-4D97-AF65-F5344CB8AC3E}">
        <p14:creationId xmlns:p14="http://schemas.microsoft.com/office/powerpoint/2010/main" val="68088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32</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33</a:t>
            </a:fld>
            <a:endParaRPr lang="en-US"/>
          </a:p>
        </p:txBody>
      </p:sp>
    </p:spTree>
    <p:extLst>
      <p:ext uri="{BB962C8B-B14F-4D97-AF65-F5344CB8AC3E}">
        <p14:creationId xmlns:p14="http://schemas.microsoft.com/office/powerpoint/2010/main" val="425644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to SQL vs Early EF</a:t>
            </a:r>
          </a:p>
          <a:p>
            <a:endParaRPr lang="en-US" dirty="0"/>
          </a:p>
          <a:p>
            <a:r>
              <a:rPr lang="en-US" dirty="0" err="1"/>
              <a:t>nHibernate</a:t>
            </a:r>
            <a:r>
              <a:rPr lang="en-US" dirty="0"/>
              <a:t> was already out. Hibernate was popular in the Java world</a:t>
            </a:r>
          </a:p>
          <a:p>
            <a:endParaRPr lang="en-US" dirty="0"/>
          </a:p>
          <a:p>
            <a:r>
              <a:rPr lang="en-US" dirty="0"/>
              <a:t>Which tools were the best approach, seemed to offer different outcomes and tradeoffs – no unified stance</a:t>
            </a:r>
          </a:p>
          <a:p>
            <a:endParaRPr lang="en-US" dirty="0"/>
          </a:p>
          <a:p>
            <a:r>
              <a:rPr lang="en-US" dirty="0"/>
              <a:t>Sales Force connector project</a:t>
            </a:r>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05050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5023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2.png"/><Relationship Id="rId7" Type="http://schemas.openxmlformats.org/officeDocument/2006/relationships/diagramQuickStyle" Target="../diagrams/quickStyle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53.png"/><Relationship Id="rId9" Type="http://schemas.microsoft.com/office/2007/relationships/diagramDrawing" Target="../diagrams/drawing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witter.com/julielerman?ref_src=twsrc%5egoogle|twcamp%5eserp|twgr%5eautho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aspnet/EntityFrameworkCore" TargetMode="External"/><Relationship Id="rId4" Type="http://schemas.openxmlformats.org/officeDocument/2006/relationships/hyperlink" Target="https://docs.microsoft.com/en-us/ef/core/extension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Roadmap: Entity Framework Core v2.2 &amp; v3</a:t>
            </a:r>
          </a:p>
        </p:txBody>
      </p:sp>
      <p:graphicFrame>
        <p:nvGraphicFramePr>
          <p:cNvPr id="14" name="Content Placeholder 2">
            <a:extLst>
              <a:ext uri="{FF2B5EF4-FFF2-40B4-BE49-F238E27FC236}">
                <a16:creationId xmlns:a16="http://schemas.microsoft.com/office/drawing/2014/main" id="{400AC0DD-69B3-4FB2-8F3C-266820669E6D}"/>
              </a:ext>
            </a:extLst>
          </p:cNvPr>
          <p:cNvGraphicFramePr>
            <a:graphicFrameLocks noGrp="1"/>
          </p:cNvGraphicFramePr>
          <p:nvPr>
            <p:ph idx="1"/>
            <p:extLst>
              <p:ext uri="{D42A27DB-BD31-4B8C-83A1-F6EECF244321}">
                <p14:modId xmlns:p14="http://schemas.microsoft.com/office/powerpoint/2010/main" val="372433147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00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EDCE42-EEFF-4FCB-B47B-50E96E9F789A}"/>
              </a:ext>
            </a:extLst>
          </p:cNvPr>
          <p:cNvPicPr>
            <a:picLocks noChangeAspect="1"/>
          </p:cNvPicPr>
          <p:nvPr/>
        </p:nvPicPr>
        <p:blipFill>
          <a:blip r:embed="rId3"/>
          <a:stretch>
            <a:fillRect/>
          </a:stretch>
        </p:blipFill>
        <p:spPr>
          <a:xfrm>
            <a:off x="902520" y="274046"/>
            <a:ext cx="10386960" cy="6309907"/>
          </a:xfrm>
          <a:prstGeom prst="rect">
            <a:avLst/>
          </a:prstGeom>
        </p:spPr>
      </p:pic>
    </p:spTree>
    <p:extLst>
      <p:ext uri="{BB962C8B-B14F-4D97-AF65-F5344CB8AC3E}">
        <p14:creationId xmlns:p14="http://schemas.microsoft.com/office/powerpoint/2010/main" val="348904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63029" y="1012004"/>
            <a:ext cx="3416158" cy="4795408"/>
          </a:xfrm>
        </p:spPr>
        <p:txBody>
          <a:bodyPr>
            <a:normAutofit/>
          </a:bodyPr>
          <a:lstStyle/>
          <a:p>
            <a:r>
              <a:rPr lang="en-US">
                <a:solidFill>
                  <a:srgbClr val="FFFFFF"/>
                </a:solidFill>
              </a:rPr>
              <a:t>EF Core Concepts </a:t>
            </a:r>
          </a:p>
        </p:txBody>
      </p:sp>
      <p:graphicFrame>
        <p:nvGraphicFramePr>
          <p:cNvPr id="5" name="Content Placeholder 2">
            <a:extLst>
              <a:ext uri="{FF2B5EF4-FFF2-40B4-BE49-F238E27FC236}">
                <a16:creationId xmlns:a16="http://schemas.microsoft.com/office/drawing/2014/main" id="{AB0CA362-942F-4BEF-914B-3D3AD0A1FBA3}"/>
              </a:ext>
            </a:extLst>
          </p:cNvPr>
          <p:cNvGraphicFramePr>
            <a:graphicFrameLocks noGrp="1"/>
          </p:cNvGraphicFramePr>
          <p:nvPr>
            <p:ph idx="1"/>
            <p:extLst>
              <p:ext uri="{D42A27DB-BD31-4B8C-83A1-F6EECF244321}">
                <p14:modId xmlns:p14="http://schemas.microsoft.com/office/powerpoint/2010/main" val="42397989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2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normAutofit/>
          </a:bodyPr>
          <a:lstStyle/>
          <a:p>
            <a:r>
              <a:rPr lang="en-US" dirty="0"/>
              <a:t>Convention + Configuration</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Convention</a:t>
            </a:r>
          </a:p>
          <a:p>
            <a:pPr lvl="1"/>
            <a:r>
              <a:rPr lang="en-US" sz="2000">
                <a:solidFill>
                  <a:srgbClr val="FFFFFF"/>
                </a:solidFill>
              </a:rPr>
              <a:t>Conventions define how the framework will work if no configuration is supplied</a:t>
            </a:r>
          </a:p>
          <a:p>
            <a:r>
              <a:rPr lang="en-US" sz="2000">
                <a:solidFill>
                  <a:srgbClr val="FFFFFF"/>
                </a:solidFill>
              </a:rPr>
              <a:t>Data Annotation</a:t>
            </a:r>
          </a:p>
          <a:p>
            <a:pPr lvl="1"/>
            <a:r>
              <a:rPr lang="en-US" sz="2000">
                <a:solidFill>
                  <a:srgbClr val="FFFFFF"/>
                </a:solidFill>
              </a:rPr>
              <a:t>Declarative configurations </a:t>
            </a:r>
          </a:p>
          <a:p>
            <a:pPr lvl="1"/>
            <a:r>
              <a:rPr lang="en-US" sz="2000">
                <a:solidFill>
                  <a:srgbClr val="FFFFFF"/>
                </a:solidFill>
              </a:rPr>
              <a:t>Override conventions</a:t>
            </a:r>
          </a:p>
          <a:p>
            <a:r>
              <a:rPr lang="en-US" sz="2000">
                <a:solidFill>
                  <a:srgbClr val="FFFFFF"/>
                </a:solidFill>
              </a:rPr>
              <a:t>Fluent API</a:t>
            </a:r>
          </a:p>
          <a:p>
            <a:pPr lvl="1"/>
            <a:r>
              <a:rPr lang="en-US" sz="2000">
                <a:solidFill>
                  <a:srgbClr val="FFFFFF"/>
                </a:solidFill>
              </a:rPr>
              <a:t>Imperative configuration</a:t>
            </a:r>
          </a:p>
          <a:p>
            <a:pPr lvl="1"/>
            <a:r>
              <a:rPr lang="en-US" sz="2000">
                <a:solidFill>
                  <a:srgbClr val="FFFFFF"/>
                </a:solidFill>
              </a:rPr>
              <a:t>Override Conventions, and Data Annotations</a:t>
            </a:r>
          </a:p>
        </p:txBody>
      </p:sp>
      <p:pic>
        <p:nvPicPr>
          <p:cNvPr id="4" name="Picture 3">
            <a:extLst>
              <a:ext uri="{FF2B5EF4-FFF2-40B4-BE49-F238E27FC236}">
                <a16:creationId xmlns:a16="http://schemas.microsoft.com/office/drawing/2014/main" id="{D96AEB00-E335-4D15-84E3-B6E53548CBC8}"/>
              </a:ext>
            </a:extLst>
          </p:cNvPr>
          <p:cNvPicPr>
            <a:picLocks noChangeAspect="1"/>
          </p:cNvPicPr>
          <p:nvPr/>
        </p:nvPicPr>
        <p:blipFill>
          <a:blip r:embed="rId3"/>
          <a:stretch>
            <a:fillRect/>
          </a:stretch>
        </p:blipFill>
        <p:spPr>
          <a:xfrm>
            <a:off x="6775925" y="4596229"/>
            <a:ext cx="4935128" cy="18259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A6609101-E602-45B1-B5B5-71FDA1F096F2}"/>
              </a:ext>
            </a:extLst>
          </p:cNvPr>
          <p:cNvPicPr>
            <a:picLocks noChangeAspect="1"/>
          </p:cNvPicPr>
          <p:nvPr/>
        </p:nvPicPr>
        <p:blipFill>
          <a:blip r:embed="rId4"/>
          <a:stretch>
            <a:fillRect/>
          </a:stretch>
        </p:blipFill>
        <p:spPr>
          <a:xfrm>
            <a:off x="7688817" y="2513536"/>
            <a:ext cx="4022236" cy="1264896"/>
          </a:xfrm>
          <a:prstGeom prst="rect">
            <a:avLst/>
          </a:prstGeom>
        </p:spPr>
      </p:pic>
      <p:sp>
        <p:nvSpPr>
          <p:cNvPr id="7" name="TextBox 6">
            <a:extLst>
              <a:ext uri="{FF2B5EF4-FFF2-40B4-BE49-F238E27FC236}">
                <a16:creationId xmlns:a16="http://schemas.microsoft.com/office/drawing/2014/main" id="{4D9FB418-63F2-49DC-99C3-CFA235009801}"/>
              </a:ext>
            </a:extLst>
          </p:cNvPr>
          <p:cNvSpPr txBox="1"/>
          <p:nvPr/>
        </p:nvSpPr>
        <p:spPr>
          <a:xfrm>
            <a:off x="7688817" y="2139153"/>
            <a:ext cx="1394934" cy="369332"/>
          </a:xfrm>
          <a:prstGeom prst="rect">
            <a:avLst/>
          </a:prstGeom>
          <a:noFill/>
        </p:spPr>
        <p:txBody>
          <a:bodyPr wrap="none" rtlCol="0">
            <a:spAutoFit/>
          </a:bodyPr>
          <a:lstStyle/>
          <a:p>
            <a:r>
              <a:rPr lang="en-US" u="sng" dirty="0"/>
              <a:t>Annotation</a:t>
            </a:r>
          </a:p>
        </p:txBody>
      </p:sp>
      <p:sp>
        <p:nvSpPr>
          <p:cNvPr id="9" name="TextBox 8">
            <a:extLst>
              <a:ext uri="{FF2B5EF4-FFF2-40B4-BE49-F238E27FC236}">
                <a16:creationId xmlns:a16="http://schemas.microsoft.com/office/drawing/2014/main" id="{B106B927-894F-448C-AFAD-5FC33073A498}"/>
              </a:ext>
            </a:extLst>
          </p:cNvPr>
          <p:cNvSpPr txBox="1"/>
          <p:nvPr/>
        </p:nvSpPr>
        <p:spPr>
          <a:xfrm>
            <a:off x="6775925" y="4235021"/>
            <a:ext cx="1287532" cy="369332"/>
          </a:xfrm>
          <a:prstGeom prst="rect">
            <a:avLst/>
          </a:prstGeom>
          <a:noFill/>
        </p:spPr>
        <p:txBody>
          <a:bodyPr wrap="none" rtlCol="0">
            <a:spAutoFit/>
          </a:bodyPr>
          <a:lstStyle/>
          <a:p>
            <a:r>
              <a:rPr lang="en-US" u="sng" dirty="0"/>
              <a:t>Fluent API</a:t>
            </a:r>
          </a:p>
        </p:txBody>
      </p:sp>
    </p:spTree>
    <p:extLst>
      <p:ext uri="{BB962C8B-B14F-4D97-AF65-F5344CB8AC3E}">
        <p14:creationId xmlns:p14="http://schemas.microsoft.com/office/powerpoint/2010/main" val="42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DBContext</a:t>
            </a:r>
          </a:p>
        </p:txBody>
      </p:sp>
      <p:pic>
        <p:nvPicPr>
          <p:cNvPr id="4" name="Picture 3">
            <a:extLst>
              <a:ext uri="{FF2B5EF4-FFF2-40B4-BE49-F238E27FC236}">
                <a16:creationId xmlns:a16="http://schemas.microsoft.com/office/drawing/2014/main" id="{9B728FA0-EE0D-4C9E-88F7-6E9972BE89F5}"/>
              </a:ext>
            </a:extLst>
          </p:cNvPr>
          <p:cNvPicPr>
            <a:picLocks noChangeAspect="1"/>
          </p:cNvPicPr>
          <p:nvPr/>
        </p:nvPicPr>
        <p:blipFill>
          <a:blip r:embed="rId3"/>
          <a:stretch>
            <a:fillRect/>
          </a:stretch>
        </p:blipFill>
        <p:spPr>
          <a:xfrm>
            <a:off x="795142" y="903904"/>
            <a:ext cx="10595911" cy="2781425"/>
          </a:xfrm>
          <a:prstGeom prst="rect">
            <a:avLst/>
          </a:prstGeom>
        </p:spPr>
      </p:pic>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878783" y="5223206"/>
            <a:ext cx="6673136" cy="1461780"/>
          </a:xfrm>
        </p:spPr>
        <p:txBody>
          <a:bodyPr anchor="ctr">
            <a:normAutofit/>
          </a:bodyPr>
          <a:lstStyle/>
          <a:p>
            <a:r>
              <a:rPr lang="en-US" sz="1800" dirty="0">
                <a:solidFill>
                  <a:schemeClr val="bg1"/>
                </a:solidFill>
              </a:rPr>
              <a:t>Context for all operations on the database</a:t>
            </a:r>
          </a:p>
          <a:p>
            <a:r>
              <a:rPr lang="en-US" sz="1800" dirty="0">
                <a:solidFill>
                  <a:schemeClr val="bg1"/>
                </a:solidFill>
              </a:rPr>
              <a:t>Based on provider</a:t>
            </a:r>
          </a:p>
          <a:p>
            <a:r>
              <a:rPr lang="en-US" sz="1800" dirty="0">
                <a:solidFill>
                  <a:schemeClr val="bg1"/>
                </a:solidFill>
              </a:rPr>
              <a:t>Manages connections to DB</a:t>
            </a:r>
          </a:p>
          <a:p>
            <a:r>
              <a:rPr lang="en-US" sz="1800" dirty="0">
                <a:solidFill>
                  <a:schemeClr val="bg1"/>
                </a:solidFill>
              </a:rPr>
              <a:t>Manages state, transactions, concurrency</a:t>
            </a:r>
          </a:p>
          <a:p>
            <a:pPr marL="0" indent="0">
              <a:buNone/>
            </a:pP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69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a:solidFill>
                  <a:schemeClr val="bg1"/>
                </a:solidFill>
              </a:rPr>
              <a:t>Entity Class is a POCO</a:t>
            </a:r>
          </a:p>
          <a:p>
            <a:r>
              <a:rPr lang="en-US" sz="2000">
                <a:solidFill>
                  <a:schemeClr val="bg1"/>
                </a:solidFill>
              </a:rPr>
              <a:t>By convention, public properties with a getter and a setter will be included in the model.</a:t>
            </a:r>
          </a:p>
          <a:p>
            <a:r>
              <a:rPr lang="en-US" sz="2000">
                <a:solidFill>
                  <a:schemeClr val="bg1"/>
                </a:solidFill>
              </a:rPr>
              <a:t>Properties can be excluded via Annotation or Fluent API</a:t>
            </a:r>
          </a:p>
          <a:p>
            <a:endParaRPr lang="en-US" sz="2000">
              <a:solidFill>
                <a:schemeClr val="bg1"/>
              </a:solidFill>
            </a:endParaRPr>
          </a:p>
        </p:txBody>
      </p:sp>
      <p:pic>
        <p:nvPicPr>
          <p:cNvPr id="4" name="Picture 3">
            <a:extLst>
              <a:ext uri="{FF2B5EF4-FFF2-40B4-BE49-F238E27FC236}">
                <a16:creationId xmlns:a16="http://schemas.microsoft.com/office/drawing/2014/main" id="{E86AD8EC-6EE6-4B36-924F-3E31B49FE7D1}"/>
              </a:ext>
            </a:extLst>
          </p:cNvPr>
          <p:cNvPicPr>
            <a:picLocks noChangeAspect="1"/>
          </p:cNvPicPr>
          <p:nvPr/>
        </p:nvPicPr>
        <p:blipFill>
          <a:blip r:embed="rId3"/>
          <a:stretch>
            <a:fillRect/>
          </a:stretch>
        </p:blipFill>
        <p:spPr>
          <a:xfrm>
            <a:off x="5297763" y="1942143"/>
            <a:ext cx="6250769" cy="2812846"/>
          </a:xfrm>
          <a:prstGeom prst="rect">
            <a:avLst/>
          </a:prstGeom>
        </p:spPr>
      </p:pic>
    </p:spTree>
    <p:extLst>
      <p:ext uri="{BB962C8B-B14F-4D97-AF65-F5344CB8AC3E}">
        <p14:creationId xmlns:p14="http://schemas.microsoft.com/office/powerpoint/2010/main" val="7188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 Keys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1400">
                <a:solidFill>
                  <a:schemeClr val="bg1"/>
                </a:solidFill>
              </a:rPr>
              <a:t>Key -&gt; Primary Key</a:t>
            </a:r>
          </a:p>
          <a:p>
            <a:r>
              <a:rPr lang="en-US" sz="1400">
                <a:solidFill>
                  <a:schemeClr val="bg1"/>
                </a:solidFill>
              </a:rPr>
              <a:t>Conventions</a:t>
            </a:r>
          </a:p>
          <a:p>
            <a:pPr lvl="1"/>
            <a:r>
              <a:rPr lang="en-US" sz="1400">
                <a:solidFill>
                  <a:schemeClr val="bg1"/>
                </a:solidFill>
              </a:rPr>
              <a:t>Id or &lt;type name&gt; Id</a:t>
            </a:r>
          </a:p>
          <a:p>
            <a:pPr lvl="2"/>
            <a:r>
              <a:rPr lang="en-US" sz="1400">
                <a:solidFill>
                  <a:schemeClr val="bg1"/>
                </a:solidFill>
              </a:rPr>
              <a:t>Id</a:t>
            </a:r>
          </a:p>
          <a:p>
            <a:pPr lvl="2"/>
            <a:r>
              <a:rPr lang="en-US" sz="1400">
                <a:solidFill>
                  <a:schemeClr val="bg1"/>
                </a:solidFill>
              </a:rPr>
              <a:t>PersonId</a:t>
            </a:r>
          </a:p>
          <a:p>
            <a:r>
              <a:rPr lang="en-US" sz="1400">
                <a:solidFill>
                  <a:schemeClr val="bg1"/>
                </a:solidFill>
              </a:rPr>
              <a:t>Data Annotation</a:t>
            </a:r>
          </a:p>
          <a:p>
            <a:pPr lvl="1"/>
            <a:r>
              <a:rPr lang="en-US" sz="1400">
                <a:solidFill>
                  <a:schemeClr val="bg1"/>
                </a:solidFill>
              </a:rPr>
              <a:t>[Key]</a:t>
            </a:r>
          </a:p>
          <a:p>
            <a:r>
              <a:rPr lang="en-US" sz="1400">
                <a:solidFill>
                  <a:schemeClr val="bg1"/>
                </a:solidFill>
              </a:rPr>
              <a:t>Fulent API</a:t>
            </a:r>
          </a:p>
          <a:p>
            <a:pPr lvl="1"/>
            <a:r>
              <a:rPr lang="en-US" sz="1400">
                <a:solidFill>
                  <a:schemeClr val="bg1"/>
                </a:solidFill>
              </a:rPr>
              <a:t>modelBuilder.Entity&lt;Person().HasKey(p =&gt; p.ssn)</a:t>
            </a:r>
          </a:p>
          <a:p>
            <a:pPr lvl="1"/>
            <a:r>
              <a:rPr lang="en-US" sz="1400">
                <a:solidFill>
                  <a:schemeClr val="bg1"/>
                </a:solidFill>
              </a:rPr>
              <a:t>Good way to do composite keys</a:t>
            </a:r>
          </a:p>
          <a:p>
            <a:endParaRPr lang="en-US" sz="1400">
              <a:solidFill>
                <a:schemeClr val="bg1"/>
              </a:solidFill>
            </a:endParaRPr>
          </a:p>
          <a:p>
            <a:endParaRPr lang="en-US" sz="1400">
              <a:solidFill>
                <a:schemeClr val="bg1"/>
              </a:solidFill>
            </a:endParaRPr>
          </a:p>
          <a:p>
            <a:pPr lvl="1"/>
            <a:endParaRPr lang="en-US" sz="1400">
              <a:solidFill>
                <a:schemeClr val="bg1"/>
              </a:solidFill>
            </a:endParaRPr>
          </a:p>
          <a:p>
            <a:endParaRPr lang="en-US" sz="1400">
              <a:solidFill>
                <a:schemeClr val="bg1"/>
              </a:solidFill>
            </a:endParaRPr>
          </a:p>
        </p:txBody>
      </p:sp>
      <p:pic>
        <p:nvPicPr>
          <p:cNvPr id="6" name="Picture 5">
            <a:extLst>
              <a:ext uri="{FF2B5EF4-FFF2-40B4-BE49-F238E27FC236}">
                <a16:creationId xmlns:a16="http://schemas.microsoft.com/office/drawing/2014/main" id="{F7CE1F1F-A870-4079-ADD0-18A494F7BD0F}"/>
              </a:ext>
            </a:extLst>
          </p:cNvPr>
          <p:cNvPicPr>
            <a:picLocks noChangeAspect="1"/>
          </p:cNvPicPr>
          <p:nvPr/>
        </p:nvPicPr>
        <p:blipFill>
          <a:blip r:embed="rId3"/>
          <a:stretch>
            <a:fillRect/>
          </a:stretch>
        </p:blipFill>
        <p:spPr>
          <a:xfrm>
            <a:off x="5297763" y="2059345"/>
            <a:ext cx="6250769" cy="2578442"/>
          </a:xfrm>
          <a:prstGeom prst="rect">
            <a:avLst/>
          </a:prstGeom>
        </p:spPr>
      </p:pic>
    </p:spTree>
    <p:extLst>
      <p:ext uri="{BB962C8B-B14F-4D97-AF65-F5344CB8AC3E}">
        <p14:creationId xmlns:p14="http://schemas.microsoft.com/office/powerpoint/2010/main" val="140461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Models: Value Generation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a:t>Types</a:t>
            </a:r>
          </a:p>
          <a:p>
            <a:pPr lvl="1"/>
            <a:r>
              <a:rPr lang="en-US" dirty="0"/>
              <a:t>No Value Generation</a:t>
            </a:r>
          </a:p>
          <a:p>
            <a:pPr lvl="1"/>
            <a:r>
              <a:rPr lang="en-US" dirty="0"/>
              <a:t>On Add </a:t>
            </a:r>
          </a:p>
          <a:p>
            <a:pPr lvl="1"/>
            <a:r>
              <a:rPr lang="en-US" dirty="0"/>
              <a:t>On Add or Update</a:t>
            </a:r>
          </a:p>
          <a:p>
            <a:r>
              <a:rPr lang="en-US" sz="2400"/>
              <a:t>Provider Specific Implementations &amp; Custom Implementations</a:t>
            </a:r>
          </a:p>
          <a:p>
            <a:pPr lvl="1"/>
            <a:r>
              <a:rPr lang="en-US" dirty="0"/>
              <a:t>Values might be generated by DB or EF</a:t>
            </a:r>
          </a:p>
          <a:p>
            <a:r>
              <a:rPr lang="en-US" sz="2400"/>
              <a:t>Common uses</a:t>
            </a:r>
          </a:p>
          <a:p>
            <a:pPr lvl="1"/>
            <a:r>
              <a:rPr lang="en-US" dirty="0"/>
              <a:t>Primary / Alternate Keys</a:t>
            </a:r>
          </a:p>
          <a:p>
            <a:pPr lvl="1"/>
            <a:r>
              <a:rPr lang="en-US" dirty="0"/>
              <a:t>Last Updated</a:t>
            </a:r>
          </a:p>
          <a:p>
            <a:pPr lvl="1"/>
            <a:r>
              <a:rPr lang="en-US" dirty="0"/>
              <a:t>Versioning Schemes</a:t>
            </a:r>
          </a:p>
          <a:p>
            <a:pPr lvl="1"/>
            <a:endParaRPr lang="en-US" dirty="0"/>
          </a:p>
          <a:p>
            <a:pPr lvl="1"/>
            <a:endParaRPr lang="en-US" dirty="0"/>
          </a:p>
          <a:p>
            <a:endParaRPr lang="en-US" sz="2400"/>
          </a:p>
        </p:txBody>
      </p:sp>
    </p:spTree>
    <p:extLst>
      <p:ext uri="{BB962C8B-B14F-4D97-AF65-F5344CB8AC3E}">
        <p14:creationId xmlns:p14="http://schemas.microsoft.com/office/powerpoint/2010/main" val="6363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752041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5B3B75-4C8B-4C33-B934-40EBBFD8A01F}"/>
              </a:ext>
            </a:extLst>
          </p:cNvPr>
          <p:cNvPicPr>
            <a:picLocks noChangeAspect="1"/>
          </p:cNvPicPr>
          <p:nvPr/>
        </p:nvPicPr>
        <p:blipFill rotWithShape="1">
          <a:blip r:embed="rId3"/>
          <a:srcRect l="1829" r="12367" b="-2"/>
          <a:stretch/>
        </p:blipFill>
        <p:spPr>
          <a:xfrm>
            <a:off x="7092985" y="2044511"/>
            <a:ext cx="4260814" cy="3587825"/>
          </a:xfrm>
          <a:prstGeom prst="rect">
            <a:avLst/>
          </a:prstGeom>
        </p:spPr>
      </p:pic>
      <p:sp>
        <p:nvSpPr>
          <p:cNvPr id="11" name="Freeform: Shape 10">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199" y="365125"/>
            <a:ext cx="5529943" cy="1325563"/>
          </a:xfrm>
        </p:spPr>
        <p:txBody>
          <a:bodyPr>
            <a:normAutofit/>
          </a:bodyPr>
          <a:lstStyle/>
          <a:p>
            <a:r>
              <a:rPr lang="en-US"/>
              <a:t>Models</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199" y="1825625"/>
            <a:ext cx="4128169" cy="3399518"/>
          </a:xfrm>
        </p:spPr>
        <p:txBody>
          <a:bodyPr>
            <a:normAutofit/>
          </a:bodyPr>
          <a:lstStyle/>
          <a:p>
            <a:r>
              <a:rPr lang="en-US" sz="1400"/>
              <a:t>Required / Optional</a:t>
            </a:r>
          </a:p>
          <a:p>
            <a:pPr lvl="1"/>
            <a:r>
              <a:rPr lang="en-US" sz="1400"/>
              <a:t>By convention, CLR types which can contain null are optional</a:t>
            </a:r>
          </a:p>
          <a:p>
            <a:pPr lvl="2"/>
            <a:r>
              <a:rPr lang="en-US" sz="1400"/>
              <a:t>E.g. string, or nullable types: int?, DateTime?, etc</a:t>
            </a:r>
          </a:p>
          <a:p>
            <a:pPr lvl="1"/>
            <a:r>
              <a:rPr lang="en-US" sz="1400"/>
              <a:t>Data Annotations &amp; Fluent to make required</a:t>
            </a:r>
          </a:p>
          <a:p>
            <a:r>
              <a:rPr lang="en-US" sz="1400"/>
              <a:t> Max Length</a:t>
            </a:r>
          </a:p>
          <a:p>
            <a:pPr lvl="1"/>
            <a:r>
              <a:rPr lang="en-US" sz="1400"/>
              <a:t>Applies to things like string, byte[]</a:t>
            </a:r>
          </a:p>
          <a:p>
            <a:pPr lvl="1"/>
            <a:r>
              <a:rPr lang="en-US" sz="1400"/>
              <a:t>Provider based implementation</a:t>
            </a:r>
          </a:p>
          <a:p>
            <a:pPr lvl="2"/>
            <a:r>
              <a:rPr lang="en-US" sz="1400"/>
              <a:t>SQL (string: nvarchar(max) or (450) for key</a:t>
            </a:r>
          </a:p>
          <a:p>
            <a:pPr lvl="1"/>
            <a:r>
              <a:rPr lang="en-US" sz="1400"/>
              <a:t>Data Annotations &amp; Fluent to modify</a:t>
            </a:r>
          </a:p>
          <a:p>
            <a:pPr marL="457200" lvl="1" indent="0">
              <a:buNone/>
            </a:pPr>
            <a:endParaRPr lang="en-US" sz="1400"/>
          </a:p>
          <a:p>
            <a:pPr lvl="2"/>
            <a:endParaRPr lang="en-US" sz="1400"/>
          </a:p>
          <a:p>
            <a:pPr lvl="2"/>
            <a:endParaRPr lang="en-US" sz="1400"/>
          </a:p>
          <a:p>
            <a:pPr lvl="1"/>
            <a:endParaRPr lang="en-US" sz="1400"/>
          </a:p>
          <a:p>
            <a:endParaRPr lang="en-US" sz="1400"/>
          </a:p>
        </p:txBody>
      </p:sp>
    </p:spTree>
    <p:extLst>
      <p:ext uri="{BB962C8B-B14F-4D97-AF65-F5344CB8AC3E}">
        <p14:creationId xmlns:p14="http://schemas.microsoft.com/office/powerpoint/2010/main" val="4077640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Models: Advanced Topics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Indices</a:t>
            </a:r>
          </a:p>
          <a:p>
            <a:pPr lvl="1"/>
            <a:r>
              <a:rPr lang="en-US" sz="2000" dirty="0">
                <a:solidFill>
                  <a:schemeClr val="bg1"/>
                </a:solidFill>
              </a:rPr>
              <a:t>Added through Fluent API</a:t>
            </a:r>
          </a:p>
          <a:p>
            <a:r>
              <a:rPr lang="en-US" sz="2000" dirty="0">
                <a:solidFill>
                  <a:schemeClr val="bg1"/>
                </a:solidFill>
              </a:rPr>
              <a:t>Concurrency</a:t>
            </a:r>
          </a:p>
          <a:p>
            <a:pPr lvl="1"/>
            <a:r>
              <a:rPr lang="en-US" sz="1600" dirty="0">
                <a:solidFill>
                  <a:schemeClr val="bg1"/>
                </a:solidFill>
              </a:rPr>
              <a:t>E.g. Timestamp</a:t>
            </a:r>
          </a:p>
          <a:p>
            <a:r>
              <a:rPr lang="en-US" sz="2000" dirty="0">
                <a:solidFill>
                  <a:schemeClr val="bg1"/>
                </a:solidFill>
              </a:rPr>
              <a:t>Shadow Properties</a:t>
            </a:r>
          </a:p>
          <a:p>
            <a:pPr lvl="1"/>
            <a:r>
              <a:rPr lang="en-US" sz="1600" dirty="0">
                <a:solidFill>
                  <a:schemeClr val="bg1"/>
                </a:solidFill>
              </a:rPr>
              <a:t>Properties not on the entity POCO class, but in the DB</a:t>
            </a:r>
          </a:p>
          <a:p>
            <a:r>
              <a:rPr lang="en-US" sz="2000" dirty="0">
                <a:solidFill>
                  <a:schemeClr val="bg1"/>
                </a:solidFill>
              </a:rPr>
              <a:t>Owned Entities</a:t>
            </a:r>
          </a:p>
          <a:p>
            <a:pPr lvl="1"/>
            <a:r>
              <a:rPr lang="en-US" sz="1600" dirty="0">
                <a:solidFill>
                  <a:schemeClr val="bg1"/>
                </a:solidFill>
              </a:rPr>
              <a:t>Only navigation properties (EF C2)</a:t>
            </a:r>
          </a:p>
          <a:p>
            <a:endParaRPr lang="en-US" sz="2000" dirty="0">
              <a:solidFill>
                <a:schemeClr val="bg1"/>
              </a:solidFill>
            </a:endParaRPr>
          </a:p>
          <a:p>
            <a:pPr lvl="2"/>
            <a:endParaRPr lang="en-US" dirty="0">
              <a:solidFill>
                <a:schemeClr val="bg1"/>
              </a:solidFill>
            </a:endParaRPr>
          </a:p>
          <a:p>
            <a:pPr lvl="2"/>
            <a:endParaRPr lang="en-US"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298BB1CE-53C4-4E39-BEB3-78A81A0BD29A}"/>
              </a:ext>
            </a:extLst>
          </p:cNvPr>
          <p:cNvPicPr>
            <a:picLocks noChangeAspect="1"/>
          </p:cNvPicPr>
          <p:nvPr/>
        </p:nvPicPr>
        <p:blipFill>
          <a:blip r:embed="rId3"/>
          <a:stretch>
            <a:fillRect/>
          </a:stretch>
        </p:blipFill>
        <p:spPr>
          <a:xfrm>
            <a:off x="5297763" y="1152984"/>
            <a:ext cx="6250769" cy="4391165"/>
          </a:xfrm>
          <a:prstGeom prst="rect">
            <a:avLst/>
          </a:prstGeom>
        </p:spPr>
      </p:pic>
    </p:spTree>
    <p:extLst>
      <p:ext uri="{BB962C8B-B14F-4D97-AF65-F5344CB8AC3E}">
        <p14:creationId xmlns:p14="http://schemas.microsoft.com/office/powerpoint/2010/main" val="206635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fontScale="85000" lnSpcReduction="10000"/>
          </a:bodyPr>
          <a:lstStyle/>
          <a:p>
            <a:r>
              <a:rPr lang="en-US" sz="2400" dirty="0"/>
              <a:t>Principle Entity</a:t>
            </a:r>
          </a:p>
          <a:p>
            <a:pPr lvl="1"/>
            <a:r>
              <a:rPr lang="en-US" sz="2000" dirty="0"/>
              <a:t>Parent (Invoice)</a:t>
            </a:r>
          </a:p>
          <a:p>
            <a:r>
              <a:rPr lang="en-US" sz="2400" dirty="0"/>
              <a:t>Dependent Entity</a:t>
            </a:r>
          </a:p>
          <a:p>
            <a:pPr lvl="1"/>
            <a:r>
              <a:rPr lang="en-US" sz="2000" dirty="0"/>
              <a:t>Child (Invoice Line Item)</a:t>
            </a:r>
            <a:endParaRPr lang="en-US" sz="2400" dirty="0"/>
          </a:p>
          <a:p>
            <a:r>
              <a:rPr lang="en-US" sz="2400" dirty="0"/>
              <a:t>Principal Key</a:t>
            </a:r>
          </a:p>
          <a:p>
            <a:pPr lvl="1"/>
            <a:r>
              <a:rPr lang="en-US" sz="2000" dirty="0"/>
              <a:t>Primary Key on parent</a:t>
            </a:r>
            <a:endParaRPr lang="en-US" sz="2400" dirty="0"/>
          </a:p>
          <a:p>
            <a:r>
              <a:rPr lang="en-US" sz="2400" dirty="0"/>
              <a:t>Foreign Key</a:t>
            </a:r>
          </a:p>
          <a:p>
            <a:pPr lvl="1"/>
            <a:r>
              <a:rPr lang="en-US" sz="2000" dirty="0"/>
              <a:t>Basis of relationship</a:t>
            </a:r>
          </a:p>
          <a:p>
            <a:pPr lvl="1"/>
            <a:r>
              <a:rPr lang="en-US" sz="2000" dirty="0"/>
              <a:t>Property on the child that points to the parent</a:t>
            </a:r>
          </a:p>
          <a:p>
            <a:r>
              <a:rPr lang="en-US" sz="2400" dirty="0"/>
              <a:t>Navigation Property – Reference to related entity</a:t>
            </a:r>
          </a:p>
          <a:p>
            <a:pPr lvl="1"/>
            <a:r>
              <a:rPr lang="en-US" dirty="0"/>
              <a:t>Collection </a:t>
            </a:r>
          </a:p>
          <a:p>
            <a:pPr lvl="2"/>
            <a:r>
              <a:rPr lang="en-US" dirty="0"/>
              <a:t>Many related entities (line item)</a:t>
            </a:r>
          </a:p>
          <a:p>
            <a:pPr lvl="1"/>
            <a:r>
              <a:rPr lang="en-US" dirty="0"/>
              <a:t>Reference</a:t>
            </a:r>
          </a:p>
          <a:p>
            <a:pPr lvl="2"/>
            <a:r>
              <a:rPr lang="en-US" dirty="0"/>
              <a:t>Single entity </a:t>
            </a:r>
          </a:p>
          <a:p>
            <a:pPr lvl="1"/>
            <a:r>
              <a:rPr lang="en-US" dirty="0"/>
              <a:t>Inverse</a:t>
            </a:r>
          </a:p>
          <a:p>
            <a:pPr lvl="2"/>
            <a:r>
              <a:rPr lang="en-US" dirty="0"/>
              <a:t>The opposite side of the relationship</a:t>
            </a:r>
          </a:p>
          <a:p>
            <a:endParaRPr lang="en-US" sz="2400" dirty="0"/>
          </a:p>
        </p:txBody>
      </p:sp>
      <p:sp>
        <p:nvSpPr>
          <p:cNvPr id="4" name="Rectangle 3">
            <a:extLst>
              <a:ext uri="{FF2B5EF4-FFF2-40B4-BE49-F238E27FC236}">
                <a16:creationId xmlns:a16="http://schemas.microsoft.com/office/drawing/2014/main" id="{732ECB84-A5D5-447F-B10C-D044C8B36F60}"/>
              </a:ext>
            </a:extLst>
          </p:cNvPr>
          <p:cNvSpPr/>
          <p:nvPr/>
        </p:nvSpPr>
        <p:spPr>
          <a:xfrm>
            <a:off x="641444" y="1705413"/>
            <a:ext cx="2110925"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Invoice</a:t>
            </a:r>
          </a:p>
          <a:p>
            <a:pPr algn="ctr"/>
            <a:r>
              <a:rPr lang="en-US" dirty="0"/>
              <a:t>(Parent)</a:t>
            </a:r>
          </a:p>
        </p:txBody>
      </p:sp>
      <p:sp>
        <p:nvSpPr>
          <p:cNvPr id="7" name="Rectangle 6">
            <a:extLst>
              <a:ext uri="{FF2B5EF4-FFF2-40B4-BE49-F238E27FC236}">
                <a16:creationId xmlns:a16="http://schemas.microsoft.com/office/drawing/2014/main" id="{689F30C2-D362-49CB-9EA4-2C00E1DC1AE8}"/>
              </a:ext>
            </a:extLst>
          </p:cNvPr>
          <p:cNvSpPr/>
          <p:nvPr/>
        </p:nvSpPr>
        <p:spPr>
          <a:xfrm>
            <a:off x="1510347" y="3010525"/>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
        <p:nvSpPr>
          <p:cNvPr id="13" name="Rectangle 12">
            <a:extLst>
              <a:ext uri="{FF2B5EF4-FFF2-40B4-BE49-F238E27FC236}">
                <a16:creationId xmlns:a16="http://schemas.microsoft.com/office/drawing/2014/main" id="{87B3F498-9A6A-4F44-8E50-5B711C0B278C}"/>
              </a:ext>
            </a:extLst>
          </p:cNvPr>
          <p:cNvSpPr/>
          <p:nvPr/>
        </p:nvSpPr>
        <p:spPr>
          <a:xfrm>
            <a:off x="1510347" y="3566163"/>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
        <p:nvSpPr>
          <p:cNvPr id="14" name="Rectangle 13">
            <a:extLst>
              <a:ext uri="{FF2B5EF4-FFF2-40B4-BE49-F238E27FC236}">
                <a16:creationId xmlns:a16="http://schemas.microsoft.com/office/drawing/2014/main" id="{AC5EFEC5-8246-4146-8B48-DF55512708A5}"/>
              </a:ext>
            </a:extLst>
          </p:cNvPr>
          <p:cNvSpPr/>
          <p:nvPr/>
        </p:nvSpPr>
        <p:spPr>
          <a:xfrm>
            <a:off x="1510347" y="4104611"/>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
        <p:nvSpPr>
          <p:cNvPr id="15" name="Rectangle 14">
            <a:extLst>
              <a:ext uri="{FF2B5EF4-FFF2-40B4-BE49-F238E27FC236}">
                <a16:creationId xmlns:a16="http://schemas.microsoft.com/office/drawing/2014/main" id="{C9043423-F44D-439A-B28E-B0615792813A}"/>
              </a:ext>
            </a:extLst>
          </p:cNvPr>
          <p:cNvSpPr/>
          <p:nvPr/>
        </p:nvSpPr>
        <p:spPr>
          <a:xfrm>
            <a:off x="1510346" y="4642461"/>
            <a:ext cx="2822215" cy="415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Item (Dependent)</a:t>
            </a:r>
          </a:p>
        </p:txBody>
      </p:sp>
    </p:spTree>
    <p:extLst>
      <p:ext uri="{BB962C8B-B14F-4D97-AF65-F5344CB8AC3E}">
        <p14:creationId xmlns:p14="http://schemas.microsoft.com/office/powerpoint/2010/main" val="38680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Data/Model Management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dirty="0"/>
              <a:t>Value Conversion</a:t>
            </a:r>
          </a:p>
          <a:p>
            <a:pPr lvl="1"/>
            <a:r>
              <a:rPr lang="en-US" dirty="0"/>
              <a:t>Property values to be converted when reading from or writing to the database. </a:t>
            </a:r>
          </a:p>
          <a:p>
            <a:pPr lvl="2"/>
            <a:r>
              <a:rPr lang="en-US" sz="2400" dirty="0"/>
              <a:t>E.g. encryption</a:t>
            </a:r>
          </a:p>
          <a:p>
            <a:r>
              <a:rPr lang="en-US" sz="2400" dirty="0"/>
              <a:t>Data Seeding</a:t>
            </a:r>
          </a:p>
          <a:p>
            <a:pPr lvl="1"/>
            <a:r>
              <a:rPr lang="en-US" dirty="0"/>
              <a:t>Populate DB with initial data</a:t>
            </a:r>
          </a:p>
          <a:p>
            <a:pPr lvl="1"/>
            <a:r>
              <a:rPr lang="en-US" dirty="0"/>
              <a:t>Fluent API .</a:t>
            </a:r>
            <a:r>
              <a:rPr lang="en-US" dirty="0" err="1"/>
              <a:t>HasData</a:t>
            </a:r>
            <a:r>
              <a:rPr lang="en-US" dirty="0"/>
              <a:t>()</a:t>
            </a:r>
            <a:endParaRPr lang="en-US" sz="2400" dirty="0"/>
          </a:p>
        </p:txBody>
      </p:sp>
    </p:spTree>
    <p:extLst>
      <p:ext uri="{BB962C8B-B14F-4D97-AF65-F5344CB8AC3E}">
        <p14:creationId xmlns:p14="http://schemas.microsoft.com/office/powerpoint/2010/main" val="335866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5BCFB-9D3B-4905-B993-356DACEA9D3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EF6 Migrations</a:t>
            </a:r>
          </a:p>
        </p:txBody>
      </p:sp>
      <p:pic>
        <p:nvPicPr>
          <p:cNvPr id="7" name="Content Placeholder 3" descr="A screenshot of a social media post&#10;&#10;Description generated with very high confidence">
            <a:extLst>
              <a:ext uri="{FF2B5EF4-FFF2-40B4-BE49-F238E27FC236}">
                <a16:creationId xmlns:a16="http://schemas.microsoft.com/office/drawing/2014/main" id="{5B68D1D2-0E4F-454D-8933-2E1F869A0640}"/>
              </a:ext>
            </a:extLst>
          </p:cNvPr>
          <p:cNvPicPr>
            <a:picLocks noChangeAspect="1"/>
          </p:cNvPicPr>
          <p:nvPr/>
        </p:nvPicPr>
        <p:blipFill>
          <a:blip r:embed="rId2"/>
          <a:stretch>
            <a:fillRect/>
          </a:stretch>
        </p:blipFill>
        <p:spPr>
          <a:xfrm>
            <a:off x="5225801" y="492573"/>
            <a:ext cx="6409587" cy="588079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3CA55EA-F9D7-4691-9D71-24903AF40B87}"/>
                  </a:ext>
                </a:extLst>
              </p14:cNvPr>
              <p14:cNvContentPartPr/>
              <p14:nvPr/>
            </p14:nvContentPartPr>
            <p14:xfrm>
              <a:off x="5249829" y="2592823"/>
              <a:ext cx="5432040" cy="608400"/>
            </p14:xfrm>
          </p:contentPart>
        </mc:Choice>
        <mc:Fallback>
          <p:pic>
            <p:nvPicPr>
              <p:cNvPr id="5" name="Ink 4">
                <a:extLst>
                  <a:ext uri="{FF2B5EF4-FFF2-40B4-BE49-F238E27FC236}">
                    <a16:creationId xmlns:a16="http://schemas.microsoft.com/office/drawing/2014/main" id="{63CA55EA-F9D7-4691-9D71-24903AF40B87}"/>
                  </a:ext>
                </a:extLst>
              </p:cNvPr>
              <p:cNvPicPr/>
              <p:nvPr/>
            </p:nvPicPr>
            <p:blipFill>
              <a:blip r:embed="rId4"/>
              <a:stretch>
                <a:fillRect/>
              </a:stretch>
            </p:blipFill>
            <p:spPr>
              <a:xfrm>
                <a:off x="5240829" y="2583823"/>
                <a:ext cx="5449680" cy="626040"/>
              </a:xfrm>
              <a:prstGeom prst="rect">
                <a:avLst/>
              </a:prstGeom>
            </p:spPr>
          </p:pic>
        </mc:Fallback>
      </mc:AlternateContent>
    </p:spTree>
    <p:extLst>
      <p:ext uri="{BB962C8B-B14F-4D97-AF65-F5344CB8AC3E}">
        <p14:creationId xmlns:p14="http://schemas.microsoft.com/office/powerpoint/2010/main" val="127348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Migrations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7534655" y="965199"/>
            <a:ext cx="4008101" cy="4020458"/>
          </a:xfrm>
        </p:spPr>
        <p:txBody>
          <a:bodyPr anchor="ctr">
            <a:normAutofit/>
          </a:bodyPr>
          <a:lstStyle/>
          <a:p>
            <a:pPr marL="0" indent="0">
              <a:buNone/>
            </a:pPr>
            <a:endParaRPr lang="en-US" sz="2000"/>
          </a:p>
          <a:p>
            <a:pPr lvl="1"/>
            <a:endParaRPr lang="en-US" sz="2000"/>
          </a:p>
          <a:p>
            <a:endParaRPr lang="en-US" sz="2000"/>
          </a:p>
        </p:txBody>
      </p:sp>
      <p:graphicFrame>
        <p:nvGraphicFramePr>
          <p:cNvPr id="5" name="Table 4">
            <a:extLst>
              <a:ext uri="{FF2B5EF4-FFF2-40B4-BE49-F238E27FC236}">
                <a16:creationId xmlns:a16="http://schemas.microsoft.com/office/drawing/2014/main" id="{C2EADDDF-DC29-4792-85BB-24C87BDA7BD7}"/>
              </a:ext>
            </a:extLst>
          </p:cNvPr>
          <p:cNvGraphicFramePr>
            <a:graphicFrameLocks noGrp="1"/>
          </p:cNvGraphicFramePr>
          <p:nvPr>
            <p:extLst>
              <p:ext uri="{D42A27DB-BD31-4B8C-83A1-F6EECF244321}">
                <p14:modId xmlns:p14="http://schemas.microsoft.com/office/powerpoint/2010/main" val="3752617495"/>
              </p:ext>
            </p:extLst>
          </p:nvPr>
        </p:nvGraphicFramePr>
        <p:xfrm>
          <a:off x="1610427" y="426833"/>
          <a:ext cx="8971146" cy="3376697"/>
        </p:xfrm>
        <a:graphic>
          <a:graphicData uri="http://schemas.openxmlformats.org/drawingml/2006/table">
            <a:tbl>
              <a:tblPr firstRow="1" bandRow="1">
                <a:noFill/>
                <a:tableStyleId>{8EC20E35-A176-4012-BC5E-935CFFF8708E}</a:tableStyleId>
              </a:tblPr>
              <a:tblGrid>
                <a:gridCol w="3275219">
                  <a:extLst>
                    <a:ext uri="{9D8B030D-6E8A-4147-A177-3AD203B41FA5}">
                      <a16:colId xmlns:a16="http://schemas.microsoft.com/office/drawing/2014/main" val="3248788873"/>
                    </a:ext>
                  </a:extLst>
                </a:gridCol>
                <a:gridCol w="2561109">
                  <a:extLst>
                    <a:ext uri="{9D8B030D-6E8A-4147-A177-3AD203B41FA5}">
                      <a16:colId xmlns:a16="http://schemas.microsoft.com/office/drawing/2014/main" val="749891148"/>
                    </a:ext>
                  </a:extLst>
                </a:gridCol>
                <a:gridCol w="3134818">
                  <a:extLst>
                    <a:ext uri="{9D8B030D-6E8A-4147-A177-3AD203B41FA5}">
                      <a16:colId xmlns:a16="http://schemas.microsoft.com/office/drawing/2014/main" val="2074976269"/>
                    </a:ext>
                  </a:extLst>
                </a:gridCol>
              </a:tblGrid>
              <a:tr h="394626">
                <a:tc>
                  <a:txBody>
                    <a:bodyPr/>
                    <a:lstStyle/>
                    <a:p>
                      <a:pPr algn="ctr"/>
                      <a:r>
                        <a:rPr lang="en-US" sz="1600" b="0" cap="all" spc="150">
                          <a:solidFill>
                            <a:schemeClr val="lt1"/>
                          </a:solidFill>
                        </a:rPr>
                        <a:t>Operation</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a:solidFill>
                            <a:schemeClr val="lt1"/>
                          </a:solidFill>
                        </a:rPr>
                        <a:t>PS</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dirty="0">
                          <a:solidFill>
                            <a:schemeClr val="lt1"/>
                          </a:solidFill>
                        </a:rPr>
                        <a:t>CLI</a:t>
                      </a:r>
                    </a:p>
                  </a:txBody>
                  <a:tcPr marL="127462" marR="127462" marT="127462" marB="12746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12648079"/>
                  </a:ext>
                </a:extLst>
              </a:tr>
              <a:tr h="516515">
                <a:tc>
                  <a:txBody>
                    <a:bodyPr/>
                    <a:lstStyle/>
                    <a:p>
                      <a:pPr algn="l" fontAlgn="b"/>
                      <a:r>
                        <a:rPr lang="en-US" sz="1400" b="0" i="0" u="none" strike="noStrike" cap="none" spc="0">
                          <a:solidFill>
                            <a:schemeClr val="tx1"/>
                          </a:solidFill>
                          <a:effectLst/>
                          <a:latin typeface="Calibri" panose="020F0502020204030204" pitchFamily="34" charset="0"/>
                        </a:rPr>
                        <a:t>Create init, or create new migration (based on last)</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Add-Migration</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add</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61941488"/>
                  </a:ext>
                </a:extLst>
              </a:tr>
              <a:tr h="499065">
                <a:tc>
                  <a:txBody>
                    <a:bodyPr/>
                    <a:lstStyle/>
                    <a:p>
                      <a:pPr algn="l" fontAlgn="b"/>
                      <a:r>
                        <a:rPr lang="en-US" sz="1400" b="0" i="0" u="none" strike="noStrike" cap="none" spc="0">
                          <a:solidFill>
                            <a:schemeClr val="tx1"/>
                          </a:solidFill>
                          <a:effectLst/>
                          <a:latin typeface="Calibri" panose="020F0502020204030204" pitchFamily="34" charset="0"/>
                        </a:rPr>
                        <a:t>Apply</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910240"/>
                  </a:ext>
                </a:extLst>
              </a:tr>
              <a:tr h="516515">
                <a:tc>
                  <a:txBody>
                    <a:bodyPr/>
                    <a:lstStyle/>
                    <a:p>
                      <a:pPr algn="l" fontAlgn="b"/>
                      <a:r>
                        <a:rPr lang="en-US" sz="1400" b="0" i="0" u="none" strike="noStrike" cap="none" spc="0">
                          <a:solidFill>
                            <a:schemeClr val="tx1"/>
                          </a:solidFill>
                          <a:effectLst/>
                          <a:latin typeface="Calibri" panose="020F0502020204030204" pitchFamily="34" charset="0"/>
                        </a:rPr>
                        <a:t>Remove Migration not yet applied</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Remove-Migration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remove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2701013"/>
                  </a:ext>
                </a:extLst>
              </a:tr>
              <a:tr h="640684">
                <a:tc>
                  <a:txBody>
                    <a:bodyPr/>
                    <a:lstStyle/>
                    <a:p>
                      <a:pPr algn="l" fontAlgn="b"/>
                      <a:r>
                        <a:rPr lang="en-US" sz="1400" b="0" i="0" u="none" strike="noStrike" cap="none" spc="0">
                          <a:solidFill>
                            <a:schemeClr val="tx1"/>
                          </a:solidFill>
                          <a:effectLst/>
                          <a:latin typeface="Calibri" panose="020F0502020204030204" pitchFamily="34" charset="0"/>
                        </a:rPr>
                        <a:t>Revert DB</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63977149"/>
                  </a:ext>
                </a:extLst>
              </a:tr>
              <a:tr h="499065">
                <a:tc>
                  <a:txBody>
                    <a:bodyPr/>
                    <a:lstStyle/>
                    <a:p>
                      <a:pPr algn="l" fontAlgn="b"/>
                      <a:r>
                        <a:rPr lang="en-US" sz="1400" b="0" i="0" u="none" strike="noStrike" cap="none" spc="0" dirty="0">
                          <a:solidFill>
                            <a:schemeClr val="tx1"/>
                          </a:solidFill>
                          <a:effectLst/>
                          <a:latin typeface="Calibri" panose="020F0502020204030204" pitchFamily="34" charset="0"/>
                        </a:rPr>
                        <a:t>Generate Scripts</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Script-Migration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script</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2715444"/>
                  </a:ext>
                </a:extLst>
              </a:tr>
            </a:tbl>
          </a:graphicData>
        </a:graphic>
      </p:graphicFrame>
      <p:graphicFrame>
        <p:nvGraphicFramePr>
          <p:cNvPr id="7" name="Diagram 6">
            <a:extLst>
              <a:ext uri="{FF2B5EF4-FFF2-40B4-BE49-F238E27FC236}">
                <a16:creationId xmlns:a16="http://schemas.microsoft.com/office/drawing/2014/main" id="{3C6D0787-24C8-4FDF-A557-A8794BCE78C9}"/>
              </a:ext>
            </a:extLst>
          </p:cNvPr>
          <p:cNvGraphicFramePr/>
          <p:nvPr>
            <p:extLst>
              <p:ext uri="{D42A27DB-BD31-4B8C-83A1-F6EECF244321}">
                <p14:modId xmlns:p14="http://schemas.microsoft.com/office/powerpoint/2010/main" val="3713317144"/>
              </p:ext>
            </p:extLst>
          </p:nvPr>
        </p:nvGraphicFramePr>
        <p:xfrm>
          <a:off x="1054756" y="3296339"/>
          <a:ext cx="10082487" cy="255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760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sz="2000" dirty="0"/>
              <a:t>Set up tooling</a:t>
            </a:r>
          </a:p>
          <a:p>
            <a:pPr lvl="1"/>
            <a:r>
              <a:rPr lang="en-US" sz="2000" dirty="0"/>
              <a:t>Create a DB, fill it with data, and query</a:t>
            </a:r>
          </a:p>
          <a:p>
            <a:pPr lvl="1"/>
            <a:r>
              <a:rPr lang="en-US" sz="2000" dirty="0"/>
              <a:t>Make changes to the DB with C# code</a:t>
            </a:r>
          </a:p>
          <a:p>
            <a:pPr lvl="1"/>
            <a:r>
              <a:rPr lang="en-US" sz="2000" dirty="0"/>
              <a:t>Create Relationships</a:t>
            </a:r>
          </a:p>
          <a:p>
            <a:pPr lvl="1"/>
            <a:r>
              <a:rPr lang="en-US" sz="2000" dirty="0"/>
              <a:t>Reverse Engineering</a:t>
            </a:r>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Create a basic model and generate the DB</a:t>
            </a:r>
          </a:p>
          <a:p>
            <a:r>
              <a:rPr lang="en-US" sz="2400" dirty="0"/>
              <a:t>Relationships</a:t>
            </a:r>
          </a:p>
          <a:p>
            <a:r>
              <a:rPr lang="en-US" sz="2400" dirty="0"/>
              <a:t>Save Data</a:t>
            </a:r>
          </a:p>
          <a:p>
            <a:r>
              <a:rPr lang="en-US" sz="2400" dirty="0"/>
              <a:t>Migrations</a:t>
            </a:r>
          </a:p>
        </p:txBody>
      </p:sp>
    </p:spTree>
    <p:extLst>
      <p:ext uri="{BB962C8B-B14F-4D97-AF65-F5344CB8AC3E}">
        <p14:creationId xmlns:p14="http://schemas.microsoft.com/office/powerpoint/2010/main" val="409228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Reverse Engineering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Generate code from </a:t>
            </a:r>
            <a:r>
              <a:rPr lang="en-US" sz="2400"/>
              <a:t>existing DB</a:t>
            </a:r>
            <a:endParaRPr lang="en-US" sz="2400" dirty="0"/>
          </a:p>
        </p:txBody>
      </p:sp>
    </p:spTree>
    <p:extLst>
      <p:ext uri="{BB962C8B-B14F-4D97-AF65-F5344CB8AC3E}">
        <p14:creationId xmlns:p14="http://schemas.microsoft.com/office/powerpoint/2010/main" val="1150541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hlinkClick r:id="rId4"/>
              </a:rPr>
              <a:t>Tools &amp; Extensions</a:t>
            </a:r>
            <a:endParaRPr lang="en-US" sz="2400" dirty="0"/>
          </a:p>
          <a:p>
            <a:r>
              <a:rPr lang="en-US" sz="2400" dirty="0"/>
              <a:t>.NET Blog</a:t>
            </a:r>
          </a:p>
          <a:p>
            <a:pPr lvl="1"/>
            <a:r>
              <a:rPr lang="en-US" sz="2000" dirty="0"/>
              <a:t>Entity Framework Tag</a:t>
            </a:r>
          </a:p>
          <a:p>
            <a:r>
              <a:rPr lang="en-US" sz="2400" dirty="0"/>
              <a:t>GitHub</a:t>
            </a:r>
          </a:p>
          <a:p>
            <a:pPr lvl="1"/>
            <a:r>
              <a:rPr lang="en-US" sz="2000" dirty="0" err="1">
                <a:hlinkClick r:id="rId5"/>
              </a:rPr>
              <a:t>aspnet</a:t>
            </a:r>
            <a:r>
              <a:rPr lang="en-US" sz="2000" dirty="0">
                <a:hlinkClick r:id="rId5"/>
              </a:rPr>
              <a:t>/</a:t>
            </a:r>
            <a:r>
              <a:rPr lang="en-US" sz="2000" dirty="0" err="1">
                <a:hlinkClick r:id="rId5"/>
              </a:rPr>
              <a:t>EntityFrameworkCore</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268447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3507075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dirty="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609C-04DB-457F-9D12-5244AC2B33D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My beef with EF</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B67720-711A-488B-86F5-BB6D835ABACD}"/>
              </a:ext>
            </a:extLst>
          </p:cNvPr>
          <p:cNvSpPr>
            <a:spLocks noGrp="1"/>
          </p:cNvSpPr>
          <p:nvPr>
            <p:ph idx="1"/>
          </p:nvPr>
        </p:nvSpPr>
        <p:spPr>
          <a:xfrm>
            <a:off x="4976031" y="963877"/>
            <a:ext cx="6377769" cy="4930246"/>
          </a:xfrm>
        </p:spPr>
        <p:txBody>
          <a:bodyPr anchor="ctr">
            <a:normAutofit/>
          </a:bodyPr>
          <a:lstStyle/>
          <a:p>
            <a:r>
              <a:rPr lang="en-US" sz="2400" dirty="0"/>
              <a:t>Initial release</a:t>
            </a:r>
          </a:p>
          <a:p>
            <a:r>
              <a:rPr lang="en-US" sz="2400" dirty="0"/>
              <a:t>Other tools</a:t>
            </a:r>
          </a:p>
          <a:p>
            <a:r>
              <a:rPr lang="en-US" sz="2400" dirty="0"/>
              <a:t>Confusing Tooling</a:t>
            </a:r>
          </a:p>
          <a:p>
            <a:pPr lvl="1"/>
            <a:r>
              <a:rPr lang="en-US" dirty="0"/>
              <a:t>Code First? Model First? DB First? </a:t>
            </a:r>
            <a:r>
              <a:rPr lang="en-US" dirty="0" err="1"/>
              <a:t>PowerTools</a:t>
            </a:r>
            <a:r>
              <a:rPr lang="en-US" dirty="0"/>
              <a:t>?</a:t>
            </a:r>
          </a:p>
          <a:p>
            <a:r>
              <a:rPr lang="en-US" sz="2400" dirty="0"/>
              <a:t>Early projects gone wrong</a:t>
            </a:r>
          </a:p>
          <a:p>
            <a:r>
              <a:rPr lang="en-US" sz="2400" dirty="0"/>
              <a:t>Sometimes easier to just deal with SQL?</a:t>
            </a:r>
          </a:p>
          <a:p>
            <a:endParaRPr lang="en-US" sz="2400" dirty="0"/>
          </a:p>
        </p:txBody>
      </p:sp>
    </p:spTree>
    <p:extLst>
      <p:ext uri="{BB962C8B-B14F-4D97-AF65-F5344CB8AC3E}">
        <p14:creationId xmlns:p14="http://schemas.microsoft.com/office/powerpoint/2010/main" val="287278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4067000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History: Entity Framework Core v1 – v2.1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1300" dirty="0"/>
              <a:t>V1 (June ’16)</a:t>
            </a:r>
          </a:p>
          <a:p>
            <a:pPr lvl="1"/>
            <a:r>
              <a:rPr lang="en-US" sz="1300" dirty="0"/>
              <a:t>Initial release missing a lot of stuff, maybe not ready for production but offered hope</a:t>
            </a:r>
          </a:p>
          <a:p>
            <a:r>
              <a:rPr lang="en-US" sz="1300" dirty="0"/>
              <a:t>V2 (Aug ‘17)</a:t>
            </a:r>
          </a:p>
          <a:p>
            <a:pPr lvl="1"/>
            <a:r>
              <a:rPr lang="en-US" sz="1300" dirty="0"/>
              <a:t>Most accounts suggest it’s ready to use</a:t>
            </a:r>
          </a:p>
          <a:p>
            <a:pPr lvl="1"/>
            <a:r>
              <a:rPr lang="en-US" sz="1300" dirty="0"/>
              <a:t>Queries</a:t>
            </a:r>
          </a:p>
          <a:p>
            <a:pPr lvl="2"/>
            <a:r>
              <a:rPr lang="en-US" sz="1300" dirty="0"/>
              <a:t>LINQ Queries translation is better</a:t>
            </a:r>
          </a:p>
          <a:p>
            <a:pPr lvl="2"/>
            <a:r>
              <a:rPr lang="en-US" sz="1300" dirty="0"/>
              <a:t>Global Query Filters</a:t>
            </a:r>
          </a:p>
          <a:p>
            <a:pPr lvl="2"/>
            <a:r>
              <a:rPr lang="en-US" sz="1300" dirty="0"/>
              <a:t>Explicitly Compiled Queries</a:t>
            </a:r>
          </a:p>
          <a:p>
            <a:pPr lvl="1"/>
            <a:r>
              <a:rPr lang="en-US" sz="1300" dirty="0"/>
              <a:t>Mapping</a:t>
            </a:r>
          </a:p>
          <a:p>
            <a:pPr lvl="2"/>
            <a:r>
              <a:rPr lang="en-US" sz="1300" dirty="0"/>
              <a:t>Value Object </a:t>
            </a:r>
          </a:p>
          <a:p>
            <a:pPr lvl="2"/>
            <a:r>
              <a:rPr lang="en-US" sz="1300" dirty="0"/>
              <a:t>Table Splitting (1 Entity : Multiple Tables</a:t>
            </a:r>
          </a:p>
          <a:p>
            <a:pPr lvl="1"/>
            <a:r>
              <a:rPr lang="en-US" sz="1300" dirty="0"/>
              <a:t>Other</a:t>
            </a:r>
          </a:p>
          <a:p>
            <a:pPr lvl="2"/>
            <a:r>
              <a:rPr lang="en-US" sz="1300" dirty="0"/>
              <a:t>String interpolation in raw SQL</a:t>
            </a:r>
          </a:p>
          <a:p>
            <a:pPr lvl="2"/>
            <a:r>
              <a:rPr lang="en-US" sz="1300" dirty="0"/>
              <a:t>Better logging</a:t>
            </a:r>
          </a:p>
          <a:p>
            <a:r>
              <a:rPr lang="en-US" sz="1300" dirty="0"/>
              <a:t>V2.1 (May ‘18)</a:t>
            </a:r>
          </a:p>
          <a:p>
            <a:pPr lvl="1"/>
            <a:r>
              <a:rPr lang="en-US" sz="1300" dirty="0"/>
              <a:t>Group By</a:t>
            </a:r>
          </a:p>
          <a:p>
            <a:pPr lvl="1"/>
            <a:r>
              <a:rPr lang="en-US" sz="1300" dirty="0"/>
              <a:t>Lazy Loading</a:t>
            </a:r>
          </a:p>
          <a:p>
            <a:pPr lvl="1"/>
            <a:r>
              <a:rPr lang="en-US" sz="1300" dirty="0"/>
              <a:t>Update (Code) from DB</a:t>
            </a:r>
          </a:p>
          <a:p>
            <a:pPr lvl="1"/>
            <a:r>
              <a:rPr lang="en-US" sz="1300" dirty="0"/>
              <a:t>Oracle* / Cosmos DB Provider*</a:t>
            </a:r>
          </a:p>
          <a:p>
            <a:endParaRPr lang="en-US" sz="1300" dirty="0"/>
          </a:p>
        </p:txBody>
      </p:sp>
    </p:spTree>
    <p:extLst>
      <p:ext uri="{BB962C8B-B14F-4D97-AF65-F5344CB8AC3E}">
        <p14:creationId xmlns:p14="http://schemas.microsoft.com/office/powerpoint/2010/main" val="393057571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849</TotalTime>
  <Words>1584</Words>
  <Application>Microsoft Office PowerPoint</Application>
  <PresentationFormat>Widescreen</PresentationFormat>
  <Paragraphs>378</Paragraphs>
  <Slides>33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Font Awesome 5 Brands</vt:lpstr>
      <vt:lpstr>Noto Sans</vt:lpstr>
      <vt:lpstr>Fjalla One</vt:lpstr>
      <vt:lpstr>Calibri</vt:lpstr>
      <vt:lpstr>Tw Cen MT</vt:lpstr>
      <vt:lpstr>Arial</vt:lpstr>
      <vt:lpstr>Office Theme</vt:lpstr>
      <vt:lpstr>Daniel Segan</vt:lpstr>
      <vt:lpstr>About me</vt:lpstr>
      <vt:lpstr>Overview</vt:lpstr>
      <vt:lpstr>Questions</vt:lpstr>
      <vt:lpstr>History: Entity Framework v1 – v6</vt:lpstr>
      <vt:lpstr>My beef with EF</vt:lpstr>
      <vt:lpstr>EF Core</vt:lpstr>
      <vt:lpstr>EF6 vs. EF Core</vt:lpstr>
      <vt:lpstr>History: Entity Framework Core v1 – v2.1</vt:lpstr>
      <vt:lpstr>Roadmap: Entity Framework Core v2.2 &amp; v3</vt:lpstr>
      <vt:lpstr>PowerPoint Presentation</vt:lpstr>
      <vt:lpstr>EF Core DB Support</vt:lpstr>
      <vt:lpstr>Some EF Core Alternatives…</vt:lpstr>
      <vt:lpstr>EF Core Concepts </vt:lpstr>
      <vt:lpstr>Convention + Configuration</vt:lpstr>
      <vt:lpstr>DBContext</vt:lpstr>
      <vt:lpstr>Models</vt:lpstr>
      <vt:lpstr>Models: Keys</vt:lpstr>
      <vt:lpstr>Models: Value Generation</vt:lpstr>
      <vt:lpstr>Models</vt:lpstr>
      <vt:lpstr>Models: Advanced Topics</vt:lpstr>
      <vt:lpstr>PowerPoint Presentation</vt:lpstr>
      <vt:lpstr>Data/Model Management</vt:lpstr>
      <vt:lpstr>EF6 Migrations</vt:lpstr>
      <vt:lpstr>Migrations</vt:lpstr>
      <vt:lpstr>EF Core Tooling: CLI / VS Code</vt:lpstr>
      <vt:lpstr>EF Core Tooling: Visual Studio</vt:lpstr>
      <vt:lpstr>EF Core Tooling: VS Code</vt:lpstr>
      <vt:lpstr>Demo 1: Tooling</vt:lpstr>
      <vt:lpstr>Demo 2:  Basics</vt:lpstr>
      <vt:lpstr>Demo 3:  Reverse Engineering</vt:lpstr>
      <vt:lpstr>Resources</vt:lpstr>
      <vt:lpstr>Daniel Segan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9</cp:revision>
  <dcterms:created xsi:type="dcterms:W3CDTF">2018-10-18T01:38:57Z</dcterms:created>
  <dcterms:modified xsi:type="dcterms:W3CDTF">2018-10-18T15:48:53Z</dcterms:modified>
</cp:coreProperties>
</file>